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89" r:id="rId4"/>
    <p:sldId id="290"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7" r:id="rId18"/>
    <p:sldId id="308" r:id="rId19"/>
    <p:sldId id="309" r:id="rId20"/>
    <p:sldId id="310" r:id="rId21"/>
    <p:sldId id="311" r:id="rId22"/>
    <p:sldId id="312" r:id="rId23"/>
    <p:sldId id="292" r:id="rId24"/>
    <p:sldId id="293" r:id="rId25"/>
    <p:sldId id="287" r:id="rId26"/>
  </p:sldIdLst>
  <p:sldSz cx="12192000" cy="6858000"/>
  <p:notesSz cx="6858000" cy="9144000"/>
  <p:embeddedFontLst>
    <p:embeddedFont>
      <p:font typeface="Lato" panose="020F0502020204030203"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juSyC+CcguOMcD23FPXf3bh/f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756E9A-18CA-4C6F-A44B-7931F42CBC1E}" v="2" dt="2025-09-29T18:54:02.275"/>
  </p1510:revLst>
</p1510:revInfo>
</file>

<file path=ppt/tableStyles.xml><?xml version="1.0" encoding="utf-8"?>
<a:tblStyleLst xmlns:a="http://schemas.openxmlformats.org/drawingml/2006/main" def="{F3A08F6A-C1F7-4850-A438-88711653CDAA}">
  <a:tblStyle styleId="{F3A08F6A-C1F7-4850-A438-88711653CDA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50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Gates" userId="0cdf8af0b07fa73e" providerId="LiveId" clId="{9C89D875-3F6B-43E7-BDB1-54884A17153E}"/>
    <pc:docChg chg="custSel delSld modSld modMainMaster">
      <pc:chgData name="Krista Gates" userId="0cdf8af0b07fa73e" providerId="LiveId" clId="{9C89D875-3F6B-43E7-BDB1-54884A17153E}" dt="2025-09-29T19:06:53.482" v="345" actId="2696"/>
      <pc:docMkLst>
        <pc:docMk/>
      </pc:docMkLst>
      <pc:sldChg chg="addSp delSp modSp mod">
        <pc:chgData name="Krista Gates" userId="0cdf8af0b07fa73e" providerId="LiveId" clId="{9C89D875-3F6B-43E7-BDB1-54884A17153E}" dt="2025-09-29T18:56:37.303" v="254" actId="1076"/>
        <pc:sldMkLst>
          <pc:docMk/>
          <pc:sldMk cId="0" sldId="256"/>
        </pc:sldMkLst>
        <pc:spChg chg="mod">
          <ac:chgData name="Krista Gates" userId="0cdf8af0b07fa73e" providerId="LiveId" clId="{9C89D875-3F6B-43E7-BDB1-54884A17153E}" dt="2025-09-29T18:56:29.462" v="252" actId="1076"/>
          <ac:spMkLst>
            <pc:docMk/>
            <pc:sldMk cId="0" sldId="256"/>
            <ac:spMk id="101" creationId="{00000000-0000-0000-0000-000000000000}"/>
          </ac:spMkLst>
        </pc:spChg>
        <pc:spChg chg="mod">
          <ac:chgData name="Krista Gates" userId="0cdf8af0b07fa73e" providerId="LiveId" clId="{9C89D875-3F6B-43E7-BDB1-54884A17153E}" dt="2025-09-29T18:56:34.603" v="253" actId="1076"/>
          <ac:spMkLst>
            <pc:docMk/>
            <pc:sldMk cId="0" sldId="256"/>
            <ac:spMk id="102" creationId="{00000000-0000-0000-0000-000000000000}"/>
          </ac:spMkLst>
        </pc:spChg>
        <pc:spChg chg="mod">
          <ac:chgData name="Krista Gates" userId="0cdf8af0b07fa73e" providerId="LiveId" clId="{9C89D875-3F6B-43E7-BDB1-54884A17153E}" dt="2025-09-29T18:54:28.469" v="55" actId="20577"/>
          <ac:spMkLst>
            <pc:docMk/>
            <pc:sldMk cId="0" sldId="256"/>
            <ac:spMk id="103" creationId="{00000000-0000-0000-0000-000000000000}"/>
          </ac:spMkLst>
        </pc:spChg>
        <pc:picChg chg="add mod">
          <ac:chgData name="Krista Gates" userId="0cdf8af0b07fa73e" providerId="LiveId" clId="{9C89D875-3F6B-43E7-BDB1-54884A17153E}" dt="2025-09-29T18:56:37.303" v="254" actId="1076"/>
          <ac:picMkLst>
            <pc:docMk/>
            <pc:sldMk cId="0" sldId="256"/>
            <ac:picMk id="2" creationId="{67C9AA99-6A04-6F8B-D279-0815B16B1622}"/>
          </ac:picMkLst>
        </pc:picChg>
        <pc:picChg chg="del">
          <ac:chgData name="Krista Gates" userId="0cdf8af0b07fa73e" providerId="LiveId" clId="{9C89D875-3F6B-43E7-BDB1-54884A17153E}" dt="2025-09-29T18:53:59.696" v="2" actId="478"/>
          <ac:picMkLst>
            <pc:docMk/>
            <pc:sldMk cId="0" sldId="256"/>
            <ac:picMk id="104" creationId="{00000000-0000-0000-0000-000000000000}"/>
          </ac:picMkLst>
        </pc:picChg>
      </pc:sldChg>
      <pc:sldChg chg="del">
        <pc:chgData name="Krista Gates" userId="0cdf8af0b07fa73e" providerId="LiveId" clId="{9C89D875-3F6B-43E7-BDB1-54884A17153E}" dt="2025-09-29T19:05:23.809" v="317" actId="2696"/>
        <pc:sldMkLst>
          <pc:docMk/>
          <pc:sldMk cId="0" sldId="258"/>
        </pc:sldMkLst>
      </pc:sldChg>
      <pc:sldChg chg="del">
        <pc:chgData name="Krista Gates" userId="0cdf8af0b07fa73e" providerId="LiveId" clId="{9C89D875-3F6B-43E7-BDB1-54884A17153E}" dt="2025-09-29T19:05:26.976" v="318" actId="2696"/>
        <pc:sldMkLst>
          <pc:docMk/>
          <pc:sldMk cId="0" sldId="259"/>
        </pc:sldMkLst>
      </pc:sldChg>
      <pc:sldChg chg="del">
        <pc:chgData name="Krista Gates" userId="0cdf8af0b07fa73e" providerId="LiveId" clId="{9C89D875-3F6B-43E7-BDB1-54884A17153E}" dt="2025-09-29T19:05:29.473" v="319" actId="2696"/>
        <pc:sldMkLst>
          <pc:docMk/>
          <pc:sldMk cId="0" sldId="260"/>
        </pc:sldMkLst>
      </pc:sldChg>
      <pc:sldChg chg="del">
        <pc:chgData name="Krista Gates" userId="0cdf8af0b07fa73e" providerId="LiveId" clId="{9C89D875-3F6B-43E7-BDB1-54884A17153E}" dt="2025-09-29T19:05:31.924" v="320" actId="2696"/>
        <pc:sldMkLst>
          <pc:docMk/>
          <pc:sldMk cId="0" sldId="261"/>
        </pc:sldMkLst>
      </pc:sldChg>
      <pc:sldChg chg="del">
        <pc:chgData name="Krista Gates" userId="0cdf8af0b07fa73e" providerId="LiveId" clId="{9C89D875-3F6B-43E7-BDB1-54884A17153E}" dt="2025-09-29T19:05:36.758" v="321" actId="2696"/>
        <pc:sldMkLst>
          <pc:docMk/>
          <pc:sldMk cId="0" sldId="262"/>
        </pc:sldMkLst>
      </pc:sldChg>
      <pc:sldChg chg="del">
        <pc:chgData name="Krista Gates" userId="0cdf8af0b07fa73e" providerId="LiveId" clId="{9C89D875-3F6B-43E7-BDB1-54884A17153E}" dt="2025-09-29T19:05:39.732" v="322" actId="2696"/>
        <pc:sldMkLst>
          <pc:docMk/>
          <pc:sldMk cId="0" sldId="263"/>
        </pc:sldMkLst>
      </pc:sldChg>
      <pc:sldChg chg="del">
        <pc:chgData name="Krista Gates" userId="0cdf8af0b07fa73e" providerId="LiveId" clId="{9C89D875-3F6B-43E7-BDB1-54884A17153E}" dt="2025-09-29T19:05:42.934" v="323" actId="2696"/>
        <pc:sldMkLst>
          <pc:docMk/>
          <pc:sldMk cId="0" sldId="264"/>
        </pc:sldMkLst>
      </pc:sldChg>
      <pc:sldChg chg="del">
        <pc:chgData name="Krista Gates" userId="0cdf8af0b07fa73e" providerId="LiveId" clId="{9C89D875-3F6B-43E7-BDB1-54884A17153E}" dt="2025-09-29T19:05:45.732" v="324" actId="2696"/>
        <pc:sldMkLst>
          <pc:docMk/>
          <pc:sldMk cId="0" sldId="265"/>
        </pc:sldMkLst>
      </pc:sldChg>
      <pc:sldChg chg="del">
        <pc:chgData name="Krista Gates" userId="0cdf8af0b07fa73e" providerId="LiveId" clId="{9C89D875-3F6B-43E7-BDB1-54884A17153E}" dt="2025-09-29T19:05:48.416" v="325" actId="2696"/>
        <pc:sldMkLst>
          <pc:docMk/>
          <pc:sldMk cId="0" sldId="266"/>
        </pc:sldMkLst>
      </pc:sldChg>
      <pc:sldChg chg="del">
        <pc:chgData name="Krista Gates" userId="0cdf8af0b07fa73e" providerId="LiveId" clId="{9C89D875-3F6B-43E7-BDB1-54884A17153E}" dt="2025-09-29T19:05:51.614" v="326" actId="2696"/>
        <pc:sldMkLst>
          <pc:docMk/>
          <pc:sldMk cId="0" sldId="267"/>
        </pc:sldMkLst>
      </pc:sldChg>
      <pc:sldChg chg="del">
        <pc:chgData name="Krista Gates" userId="0cdf8af0b07fa73e" providerId="LiveId" clId="{9C89D875-3F6B-43E7-BDB1-54884A17153E}" dt="2025-09-29T19:05:57.942" v="327" actId="2696"/>
        <pc:sldMkLst>
          <pc:docMk/>
          <pc:sldMk cId="0" sldId="268"/>
        </pc:sldMkLst>
      </pc:sldChg>
      <pc:sldChg chg="del">
        <pc:chgData name="Krista Gates" userId="0cdf8af0b07fa73e" providerId="LiveId" clId="{9C89D875-3F6B-43E7-BDB1-54884A17153E}" dt="2025-09-29T19:06:00.756" v="328" actId="2696"/>
        <pc:sldMkLst>
          <pc:docMk/>
          <pc:sldMk cId="0" sldId="269"/>
        </pc:sldMkLst>
      </pc:sldChg>
      <pc:sldChg chg="del">
        <pc:chgData name="Krista Gates" userId="0cdf8af0b07fa73e" providerId="LiveId" clId="{9C89D875-3F6B-43E7-BDB1-54884A17153E}" dt="2025-09-29T19:06:06.513" v="329" actId="2696"/>
        <pc:sldMkLst>
          <pc:docMk/>
          <pc:sldMk cId="0" sldId="270"/>
        </pc:sldMkLst>
      </pc:sldChg>
      <pc:sldChg chg="del">
        <pc:chgData name="Krista Gates" userId="0cdf8af0b07fa73e" providerId="LiveId" clId="{9C89D875-3F6B-43E7-BDB1-54884A17153E}" dt="2025-09-29T19:06:09" v="330" actId="2696"/>
        <pc:sldMkLst>
          <pc:docMk/>
          <pc:sldMk cId="0" sldId="271"/>
        </pc:sldMkLst>
      </pc:sldChg>
      <pc:sldChg chg="del">
        <pc:chgData name="Krista Gates" userId="0cdf8af0b07fa73e" providerId="LiveId" clId="{9C89D875-3F6B-43E7-BDB1-54884A17153E}" dt="2025-09-29T19:06:11.997" v="331" actId="2696"/>
        <pc:sldMkLst>
          <pc:docMk/>
          <pc:sldMk cId="0" sldId="272"/>
        </pc:sldMkLst>
      </pc:sldChg>
      <pc:sldChg chg="del">
        <pc:chgData name="Krista Gates" userId="0cdf8af0b07fa73e" providerId="LiveId" clId="{9C89D875-3F6B-43E7-BDB1-54884A17153E}" dt="2025-09-29T19:06:14.800" v="332" actId="2696"/>
        <pc:sldMkLst>
          <pc:docMk/>
          <pc:sldMk cId="0" sldId="273"/>
        </pc:sldMkLst>
      </pc:sldChg>
      <pc:sldChg chg="del">
        <pc:chgData name="Krista Gates" userId="0cdf8af0b07fa73e" providerId="LiveId" clId="{9C89D875-3F6B-43E7-BDB1-54884A17153E}" dt="2025-09-29T19:06:17.319" v="333" actId="2696"/>
        <pc:sldMkLst>
          <pc:docMk/>
          <pc:sldMk cId="0" sldId="274"/>
        </pc:sldMkLst>
      </pc:sldChg>
      <pc:sldChg chg="del">
        <pc:chgData name="Krista Gates" userId="0cdf8af0b07fa73e" providerId="LiveId" clId="{9C89D875-3F6B-43E7-BDB1-54884A17153E}" dt="2025-09-29T19:06:19.930" v="334" actId="2696"/>
        <pc:sldMkLst>
          <pc:docMk/>
          <pc:sldMk cId="0" sldId="275"/>
        </pc:sldMkLst>
      </pc:sldChg>
      <pc:sldChg chg="del">
        <pc:chgData name="Krista Gates" userId="0cdf8af0b07fa73e" providerId="LiveId" clId="{9C89D875-3F6B-43E7-BDB1-54884A17153E}" dt="2025-09-29T19:06:23.970" v="335" actId="2696"/>
        <pc:sldMkLst>
          <pc:docMk/>
          <pc:sldMk cId="0" sldId="276"/>
        </pc:sldMkLst>
      </pc:sldChg>
      <pc:sldChg chg="del">
        <pc:chgData name="Krista Gates" userId="0cdf8af0b07fa73e" providerId="LiveId" clId="{9C89D875-3F6B-43E7-BDB1-54884A17153E}" dt="2025-09-29T19:06:26.919" v="336" actId="2696"/>
        <pc:sldMkLst>
          <pc:docMk/>
          <pc:sldMk cId="0" sldId="277"/>
        </pc:sldMkLst>
      </pc:sldChg>
      <pc:sldChg chg="del">
        <pc:chgData name="Krista Gates" userId="0cdf8af0b07fa73e" providerId="LiveId" clId="{9C89D875-3F6B-43E7-BDB1-54884A17153E}" dt="2025-09-29T19:06:29.942" v="337" actId="2696"/>
        <pc:sldMkLst>
          <pc:docMk/>
          <pc:sldMk cId="0" sldId="278"/>
        </pc:sldMkLst>
      </pc:sldChg>
      <pc:sldChg chg="del">
        <pc:chgData name="Krista Gates" userId="0cdf8af0b07fa73e" providerId="LiveId" clId="{9C89D875-3F6B-43E7-BDB1-54884A17153E}" dt="2025-09-29T19:06:32.683" v="338" actId="2696"/>
        <pc:sldMkLst>
          <pc:docMk/>
          <pc:sldMk cId="0" sldId="279"/>
        </pc:sldMkLst>
      </pc:sldChg>
      <pc:sldChg chg="del">
        <pc:chgData name="Krista Gates" userId="0cdf8af0b07fa73e" providerId="LiveId" clId="{9C89D875-3F6B-43E7-BDB1-54884A17153E}" dt="2025-09-29T19:06:35.990" v="339" actId="2696"/>
        <pc:sldMkLst>
          <pc:docMk/>
          <pc:sldMk cId="0" sldId="280"/>
        </pc:sldMkLst>
      </pc:sldChg>
      <pc:sldChg chg="del">
        <pc:chgData name="Krista Gates" userId="0cdf8af0b07fa73e" providerId="LiveId" clId="{9C89D875-3F6B-43E7-BDB1-54884A17153E}" dt="2025-09-29T19:06:39.207" v="340" actId="2696"/>
        <pc:sldMkLst>
          <pc:docMk/>
          <pc:sldMk cId="0" sldId="281"/>
        </pc:sldMkLst>
      </pc:sldChg>
      <pc:sldChg chg="del">
        <pc:chgData name="Krista Gates" userId="0cdf8af0b07fa73e" providerId="LiveId" clId="{9C89D875-3F6B-43E7-BDB1-54884A17153E}" dt="2025-09-29T19:06:42.907" v="341" actId="2696"/>
        <pc:sldMkLst>
          <pc:docMk/>
          <pc:sldMk cId="0" sldId="282"/>
        </pc:sldMkLst>
      </pc:sldChg>
      <pc:sldChg chg="del">
        <pc:chgData name="Krista Gates" userId="0cdf8af0b07fa73e" providerId="LiveId" clId="{9C89D875-3F6B-43E7-BDB1-54884A17153E}" dt="2025-09-29T19:06:45.636" v="342" actId="2696"/>
        <pc:sldMkLst>
          <pc:docMk/>
          <pc:sldMk cId="0" sldId="283"/>
        </pc:sldMkLst>
      </pc:sldChg>
      <pc:sldChg chg="del">
        <pc:chgData name="Krista Gates" userId="0cdf8af0b07fa73e" providerId="LiveId" clId="{9C89D875-3F6B-43E7-BDB1-54884A17153E}" dt="2025-09-29T19:06:48.094" v="343" actId="2696"/>
        <pc:sldMkLst>
          <pc:docMk/>
          <pc:sldMk cId="0" sldId="284"/>
        </pc:sldMkLst>
      </pc:sldChg>
      <pc:sldChg chg="del">
        <pc:chgData name="Krista Gates" userId="0cdf8af0b07fa73e" providerId="LiveId" clId="{9C89D875-3F6B-43E7-BDB1-54884A17153E}" dt="2025-09-29T19:06:50.686" v="344" actId="2696"/>
        <pc:sldMkLst>
          <pc:docMk/>
          <pc:sldMk cId="0" sldId="285"/>
        </pc:sldMkLst>
      </pc:sldChg>
      <pc:sldChg chg="del">
        <pc:chgData name="Krista Gates" userId="0cdf8af0b07fa73e" providerId="LiveId" clId="{9C89D875-3F6B-43E7-BDB1-54884A17153E}" dt="2025-09-29T19:06:53.482" v="345" actId="2696"/>
        <pc:sldMkLst>
          <pc:docMk/>
          <pc:sldMk cId="0" sldId="286"/>
        </pc:sldMkLst>
      </pc:sldChg>
      <pc:sldChg chg="modSp mod">
        <pc:chgData name="Krista Gates" userId="0cdf8af0b07fa73e" providerId="LiveId" clId="{9C89D875-3F6B-43E7-BDB1-54884A17153E}" dt="2025-09-29T18:59:43.836" v="315" actId="20577"/>
        <pc:sldMkLst>
          <pc:docMk/>
          <pc:sldMk cId="0" sldId="287"/>
        </pc:sldMkLst>
        <pc:spChg chg="mod">
          <ac:chgData name="Krista Gates" userId="0cdf8af0b07fa73e" providerId="LiveId" clId="{9C89D875-3F6B-43E7-BDB1-54884A17153E}" dt="2025-09-29T18:59:43.836" v="315" actId="20577"/>
          <ac:spMkLst>
            <pc:docMk/>
            <pc:sldMk cId="0" sldId="287"/>
            <ac:spMk id="365" creationId="{00000000-0000-0000-0000-000000000000}"/>
          </ac:spMkLst>
        </pc:spChg>
      </pc:sldChg>
      <pc:sldChg chg="del">
        <pc:chgData name="Krista Gates" userId="0cdf8af0b07fa73e" providerId="LiveId" clId="{9C89D875-3F6B-43E7-BDB1-54884A17153E}" dt="2025-09-29T19:05:20.365" v="316" actId="2696"/>
        <pc:sldMkLst>
          <pc:docMk/>
          <pc:sldMk cId="3344777217" sldId="288"/>
        </pc:sldMkLst>
      </pc:sldChg>
      <pc:sldChg chg="modSp mod">
        <pc:chgData name="Krista Gates" userId="0cdf8af0b07fa73e" providerId="LiveId" clId="{9C89D875-3F6B-43E7-BDB1-54884A17153E}" dt="2025-09-29T18:58:44.868" v="258" actId="1076"/>
        <pc:sldMkLst>
          <pc:docMk/>
          <pc:sldMk cId="2664697057" sldId="304"/>
        </pc:sldMkLst>
        <pc:picChg chg="mod modCrop">
          <ac:chgData name="Krista Gates" userId="0cdf8af0b07fa73e" providerId="LiveId" clId="{9C89D875-3F6B-43E7-BDB1-54884A17153E}" dt="2025-09-29T18:58:44.868" v="258" actId="1076"/>
          <ac:picMkLst>
            <pc:docMk/>
            <pc:sldMk cId="2664697057" sldId="304"/>
            <ac:picMk id="6" creationId="{8F1FA10A-4586-8500-2BC1-DB458445E3EA}"/>
          </ac:picMkLst>
        </pc:picChg>
      </pc:sldChg>
      <pc:sldMasterChg chg="addSp modSp mod">
        <pc:chgData name="Krista Gates" userId="0cdf8af0b07fa73e" providerId="LiveId" clId="{9C89D875-3F6B-43E7-BDB1-54884A17153E}" dt="2025-09-29T18:53:36.522" v="1" actId="1076"/>
        <pc:sldMasterMkLst>
          <pc:docMk/>
          <pc:sldMasterMk cId="0" sldId="2147483648"/>
        </pc:sldMasterMkLst>
        <pc:picChg chg="add mod">
          <ac:chgData name="Krista Gates" userId="0cdf8af0b07fa73e" providerId="LiveId" clId="{9C89D875-3F6B-43E7-BDB1-54884A17153E}" dt="2025-09-29T18:53:36.522" v="1" actId="1076"/>
          <ac:picMkLst>
            <pc:docMk/>
            <pc:sldMasterMk cId="0" sldId="2147483648"/>
            <ac:picMk id="2" creationId="{BD0FF52C-DDE7-4D0F-9FFB-1DCD0AC29943}"/>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45698-7283-4437-B6A7-5BFE31979E62}" type="doc">
      <dgm:prSet loTypeId="urn:microsoft.com/office/officeart/2005/8/layout/cycle8" loCatId="cycle" qsTypeId="urn:microsoft.com/office/officeart/2005/8/quickstyle/simple1" qsCatId="simple" csTypeId="urn:microsoft.com/office/officeart/2005/8/colors/accent1_2" csCatId="accent1" phldr="1"/>
      <dgm:spPr/>
    </dgm:pt>
    <dgm:pt modelId="{EB242A7B-D9D4-4350-929F-3777E32392F1}">
      <dgm:prSet phldrT="[Text]"/>
      <dgm:spPr>
        <a:solidFill>
          <a:schemeClr val="accent1">
            <a:lumMod val="75000"/>
          </a:schemeClr>
        </a:solidFill>
      </dgm:spPr>
      <dgm:t>
        <a:bodyPr/>
        <a:lstStyle/>
        <a:p>
          <a:r>
            <a:rPr lang="en-US" dirty="0"/>
            <a:t>Mental Illness</a:t>
          </a:r>
        </a:p>
      </dgm:t>
    </dgm:pt>
    <dgm:pt modelId="{5A438021-44E0-40E9-A090-443FEC8DBC40}" type="parTrans" cxnId="{21DDB192-A9FF-4087-B17B-D6B789EC3B1E}">
      <dgm:prSet/>
      <dgm:spPr/>
      <dgm:t>
        <a:bodyPr/>
        <a:lstStyle/>
        <a:p>
          <a:endParaRPr lang="en-US"/>
        </a:p>
      </dgm:t>
    </dgm:pt>
    <dgm:pt modelId="{C65FBBC3-0162-40A7-9D86-D4CEFEC7F569}" type="sibTrans" cxnId="{21DDB192-A9FF-4087-B17B-D6B789EC3B1E}">
      <dgm:prSet/>
      <dgm:spPr/>
      <dgm:t>
        <a:bodyPr/>
        <a:lstStyle/>
        <a:p>
          <a:endParaRPr lang="en-US"/>
        </a:p>
      </dgm:t>
    </dgm:pt>
    <dgm:pt modelId="{477F7691-9EA2-4017-A9CF-8111BBFD7813}">
      <dgm:prSet phldrT="[Text]"/>
      <dgm:spPr>
        <a:solidFill>
          <a:schemeClr val="accent1">
            <a:lumMod val="75000"/>
          </a:schemeClr>
        </a:solidFill>
      </dgm:spPr>
      <dgm:t>
        <a:bodyPr/>
        <a:lstStyle/>
        <a:p>
          <a:r>
            <a:rPr lang="en-US" dirty="0"/>
            <a:t>Substance Abuse</a:t>
          </a:r>
        </a:p>
      </dgm:t>
    </dgm:pt>
    <dgm:pt modelId="{C0384BC5-B872-4B10-8EB7-89456CACCB89}" type="parTrans" cxnId="{8C1BF2DE-296D-4CF1-B7AB-B63E63E45071}">
      <dgm:prSet/>
      <dgm:spPr/>
      <dgm:t>
        <a:bodyPr/>
        <a:lstStyle/>
        <a:p>
          <a:endParaRPr lang="en-US"/>
        </a:p>
      </dgm:t>
    </dgm:pt>
    <dgm:pt modelId="{76A4B7CB-873A-41B8-B0CA-33BEA0F5A2F9}" type="sibTrans" cxnId="{8C1BF2DE-296D-4CF1-B7AB-B63E63E45071}">
      <dgm:prSet/>
      <dgm:spPr/>
      <dgm:t>
        <a:bodyPr/>
        <a:lstStyle/>
        <a:p>
          <a:endParaRPr lang="en-US"/>
        </a:p>
      </dgm:t>
    </dgm:pt>
    <dgm:pt modelId="{7B3E8FAA-203D-46D4-8010-51BEC3D93053}">
      <dgm:prSet phldrT="[Text]"/>
      <dgm:spPr>
        <a:solidFill>
          <a:schemeClr val="accent1">
            <a:lumMod val="75000"/>
          </a:schemeClr>
        </a:solidFill>
      </dgm:spPr>
      <dgm:t>
        <a:bodyPr/>
        <a:lstStyle/>
        <a:p>
          <a:r>
            <a:rPr lang="en-US" dirty="0"/>
            <a:t>Chronic Pain Condition</a:t>
          </a:r>
        </a:p>
      </dgm:t>
    </dgm:pt>
    <dgm:pt modelId="{316B1F4B-02E7-4959-9251-11E956FA0F74}" type="parTrans" cxnId="{911F4AB7-D34E-410D-A64E-143ED213A52F}">
      <dgm:prSet/>
      <dgm:spPr/>
      <dgm:t>
        <a:bodyPr/>
        <a:lstStyle/>
        <a:p>
          <a:endParaRPr lang="en-US"/>
        </a:p>
      </dgm:t>
    </dgm:pt>
    <dgm:pt modelId="{C7BE3416-25C1-41C8-A69A-98E6B9AB8E17}" type="sibTrans" cxnId="{911F4AB7-D34E-410D-A64E-143ED213A52F}">
      <dgm:prSet/>
      <dgm:spPr/>
      <dgm:t>
        <a:bodyPr/>
        <a:lstStyle/>
        <a:p>
          <a:endParaRPr lang="en-US"/>
        </a:p>
      </dgm:t>
    </dgm:pt>
    <dgm:pt modelId="{3D3C3929-4FE8-426C-8FA4-CA31B51F111A}" type="pres">
      <dgm:prSet presAssocID="{C3A45698-7283-4437-B6A7-5BFE31979E62}" presName="compositeShape" presStyleCnt="0">
        <dgm:presLayoutVars>
          <dgm:chMax val="7"/>
          <dgm:dir/>
          <dgm:resizeHandles val="exact"/>
        </dgm:presLayoutVars>
      </dgm:prSet>
      <dgm:spPr/>
    </dgm:pt>
    <dgm:pt modelId="{668AD877-3440-4BEB-8F28-D44E9D015495}" type="pres">
      <dgm:prSet presAssocID="{C3A45698-7283-4437-B6A7-5BFE31979E62}" presName="wedge1" presStyleLbl="node1" presStyleIdx="0" presStyleCnt="3"/>
      <dgm:spPr/>
    </dgm:pt>
    <dgm:pt modelId="{09325425-43B6-406F-B60E-0DDF2C705EB4}" type="pres">
      <dgm:prSet presAssocID="{C3A45698-7283-4437-B6A7-5BFE31979E62}" presName="dummy1a" presStyleCnt="0"/>
      <dgm:spPr/>
    </dgm:pt>
    <dgm:pt modelId="{5193D9C6-B0FB-4347-A881-8662E870CF88}" type="pres">
      <dgm:prSet presAssocID="{C3A45698-7283-4437-B6A7-5BFE31979E62}" presName="dummy1b" presStyleCnt="0"/>
      <dgm:spPr/>
    </dgm:pt>
    <dgm:pt modelId="{115E26D6-D9E6-4BBE-8CF5-A50B4C509548}" type="pres">
      <dgm:prSet presAssocID="{C3A45698-7283-4437-B6A7-5BFE31979E62}" presName="wedge1Tx" presStyleLbl="node1" presStyleIdx="0" presStyleCnt="3">
        <dgm:presLayoutVars>
          <dgm:chMax val="0"/>
          <dgm:chPref val="0"/>
          <dgm:bulletEnabled val="1"/>
        </dgm:presLayoutVars>
      </dgm:prSet>
      <dgm:spPr/>
    </dgm:pt>
    <dgm:pt modelId="{EC9BF749-310A-4EA0-8FB7-966E36ED3C94}" type="pres">
      <dgm:prSet presAssocID="{C3A45698-7283-4437-B6A7-5BFE31979E62}" presName="wedge2" presStyleLbl="node1" presStyleIdx="1" presStyleCnt="3"/>
      <dgm:spPr/>
    </dgm:pt>
    <dgm:pt modelId="{4695536C-2CC1-4B01-858F-661E2B89921D}" type="pres">
      <dgm:prSet presAssocID="{C3A45698-7283-4437-B6A7-5BFE31979E62}" presName="dummy2a" presStyleCnt="0"/>
      <dgm:spPr/>
    </dgm:pt>
    <dgm:pt modelId="{A5585F85-8096-45B3-85C6-1CBFC8C2DB76}" type="pres">
      <dgm:prSet presAssocID="{C3A45698-7283-4437-B6A7-5BFE31979E62}" presName="dummy2b" presStyleCnt="0"/>
      <dgm:spPr/>
    </dgm:pt>
    <dgm:pt modelId="{E07BCEC3-B936-4DF7-BCAF-152F34F9693B}" type="pres">
      <dgm:prSet presAssocID="{C3A45698-7283-4437-B6A7-5BFE31979E62}" presName="wedge2Tx" presStyleLbl="node1" presStyleIdx="1" presStyleCnt="3">
        <dgm:presLayoutVars>
          <dgm:chMax val="0"/>
          <dgm:chPref val="0"/>
          <dgm:bulletEnabled val="1"/>
        </dgm:presLayoutVars>
      </dgm:prSet>
      <dgm:spPr/>
    </dgm:pt>
    <dgm:pt modelId="{2ED73E8F-478C-4B1B-9B4E-28FFE462EA4A}" type="pres">
      <dgm:prSet presAssocID="{C3A45698-7283-4437-B6A7-5BFE31979E62}" presName="wedge3" presStyleLbl="node1" presStyleIdx="2" presStyleCnt="3"/>
      <dgm:spPr/>
    </dgm:pt>
    <dgm:pt modelId="{88591099-B9FF-484D-A5FF-12A63385B7B2}" type="pres">
      <dgm:prSet presAssocID="{C3A45698-7283-4437-B6A7-5BFE31979E62}" presName="dummy3a" presStyleCnt="0"/>
      <dgm:spPr/>
    </dgm:pt>
    <dgm:pt modelId="{D2F3D845-9338-4D29-B483-835EEDC03E14}" type="pres">
      <dgm:prSet presAssocID="{C3A45698-7283-4437-B6A7-5BFE31979E62}" presName="dummy3b" presStyleCnt="0"/>
      <dgm:spPr/>
    </dgm:pt>
    <dgm:pt modelId="{A647425F-D6E2-415E-B181-36E6B7710381}" type="pres">
      <dgm:prSet presAssocID="{C3A45698-7283-4437-B6A7-5BFE31979E62}" presName="wedge3Tx" presStyleLbl="node1" presStyleIdx="2" presStyleCnt="3">
        <dgm:presLayoutVars>
          <dgm:chMax val="0"/>
          <dgm:chPref val="0"/>
          <dgm:bulletEnabled val="1"/>
        </dgm:presLayoutVars>
      </dgm:prSet>
      <dgm:spPr/>
    </dgm:pt>
    <dgm:pt modelId="{6D9FA239-5C04-4FF3-8FD4-1B9F901933A1}" type="pres">
      <dgm:prSet presAssocID="{C65FBBC3-0162-40A7-9D86-D4CEFEC7F569}" presName="arrowWedge1" presStyleLbl="fgSibTrans2D1" presStyleIdx="0" presStyleCnt="3"/>
      <dgm:spPr/>
    </dgm:pt>
    <dgm:pt modelId="{78C33FC6-9F67-4D31-97D3-DA15A9CC0690}" type="pres">
      <dgm:prSet presAssocID="{76A4B7CB-873A-41B8-B0CA-33BEA0F5A2F9}" presName="arrowWedge2" presStyleLbl="fgSibTrans2D1" presStyleIdx="1" presStyleCnt="3"/>
      <dgm:spPr/>
    </dgm:pt>
    <dgm:pt modelId="{82ED0BBD-37CC-4919-8731-084F31DDA2F9}" type="pres">
      <dgm:prSet presAssocID="{C7BE3416-25C1-41C8-A69A-98E6B9AB8E17}" presName="arrowWedge3" presStyleLbl="fgSibTrans2D1" presStyleIdx="2" presStyleCnt="3"/>
      <dgm:spPr/>
    </dgm:pt>
  </dgm:ptLst>
  <dgm:cxnLst>
    <dgm:cxn modelId="{4D66D715-B8B3-4A03-8A07-2AD1F44FEC99}" type="presOf" srcId="{477F7691-9EA2-4017-A9CF-8111BBFD7813}" destId="{E07BCEC3-B936-4DF7-BCAF-152F34F9693B}" srcOrd="1" destOrd="0" presId="urn:microsoft.com/office/officeart/2005/8/layout/cycle8"/>
    <dgm:cxn modelId="{8CB7E83A-D894-454D-AAC4-63B7C307DABF}" type="presOf" srcId="{C3A45698-7283-4437-B6A7-5BFE31979E62}" destId="{3D3C3929-4FE8-426C-8FA4-CA31B51F111A}" srcOrd="0" destOrd="0" presId="urn:microsoft.com/office/officeart/2005/8/layout/cycle8"/>
    <dgm:cxn modelId="{221DE46D-09AF-41C1-99F6-EFD7C3C21EEB}" type="presOf" srcId="{EB242A7B-D9D4-4350-929F-3777E32392F1}" destId="{115E26D6-D9E6-4BBE-8CF5-A50B4C509548}" srcOrd="1" destOrd="0" presId="urn:microsoft.com/office/officeart/2005/8/layout/cycle8"/>
    <dgm:cxn modelId="{C7862C72-DD8A-4AE7-A91A-C0CE5988DA18}" type="presOf" srcId="{7B3E8FAA-203D-46D4-8010-51BEC3D93053}" destId="{A647425F-D6E2-415E-B181-36E6B7710381}" srcOrd="1" destOrd="0" presId="urn:microsoft.com/office/officeart/2005/8/layout/cycle8"/>
    <dgm:cxn modelId="{6AAD4B85-A1D3-4053-97E3-CF22A4B4E538}" type="presOf" srcId="{7B3E8FAA-203D-46D4-8010-51BEC3D93053}" destId="{2ED73E8F-478C-4B1B-9B4E-28FFE462EA4A}" srcOrd="0" destOrd="0" presId="urn:microsoft.com/office/officeart/2005/8/layout/cycle8"/>
    <dgm:cxn modelId="{21DDB192-A9FF-4087-B17B-D6B789EC3B1E}" srcId="{C3A45698-7283-4437-B6A7-5BFE31979E62}" destId="{EB242A7B-D9D4-4350-929F-3777E32392F1}" srcOrd="0" destOrd="0" parTransId="{5A438021-44E0-40E9-A090-443FEC8DBC40}" sibTransId="{C65FBBC3-0162-40A7-9D86-D4CEFEC7F569}"/>
    <dgm:cxn modelId="{223A66A3-6D9C-431E-B190-71CB50926C27}" type="presOf" srcId="{EB242A7B-D9D4-4350-929F-3777E32392F1}" destId="{668AD877-3440-4BEB-8F28-D44E9D015495}" srcOrd="0" destOrd="0" presId="urn:microsoft.com/office/officeart/2005/8/layout/cycle8"/>
    <dgm:cxn modelId="{911F4AB7-D34E-410D-A64E-143ED213A52F}" srcId="{C3A45698-7283-4437-B6A7-5BFE31979E62}" destId="{7B3E8FAA-203D-46D4-8010-51BEC3D93053}" srcOrd="2" destOrd="0" parTransId="{316B1F4B-02E7-4959-9251-11E956FA0F74}" sibTransId="{C7BE3416-25C1-41C8-A69A-98E6B9AB8E17}"/>
    <dgm:cxn modelId="{8C1BF2DE-296D-4CF1-B7AB-B63E63E45071}" srcId="{C3A45698-7283-4437-B6A7-5BFE31979E62}" destId="{477F7691-9EA2-4017-A9CF-8111BBFD7813}" srcOrd="1" destOrd="0" parTransId="{C0384BC5-B872-4B10-8EB7-89456CACCB89}" sibTransId="{76A4B7CB-873A-41B8-B0CA-33BEA0F5A2F9}"/>
    <dgm:cxn modelId="{C36183F0-AC80-4D89-9AD4-0A8D498BAB22}" type="presOf" srcId="{477F7691-9EA2-4017-A9CF-8111BBFD7813}" destId="{EC9BF749-310A-4EA0-8FB7-966E36ED3C94}" srcOrd="0" destOrd="0" presId="urn:microsoft.com/office/officeart/2005/8/layout/cycle8"/>
    <dgm:cxn modelId="{95A7AC93-E3E9-422B-A144-31A5553E7AE7}" type="presParOf" srcId="{3D3C3929-4FE8-426C-8FA4-CA31B51F111A}" destId="{668AD877-3440-4BEB-8F28-D44E9D015495}" srcOrd="0" destOrd="0" presId="urn:microsoft.com/office/officeart/2005/8/layout/cycle8"/>
    <dgm:cxn modelId="{16C95F4B-9577-48F1-B52D-81FE42EBF5E5}" type="presParOf" srcId="{3D3C3929-4FE8-426C-8FA4-CA31B51F111A}" destId="{09325425-43B6-406F-B60E-0DDF2C705EB4}" srcOrd="1" destOrd="0" presId="urn:microsoft.com/office/officeart/2005/8/layout/cycle8"/>
    <dgm:cxn modelId="{BEA97F14-B4E6-404A-B08A-A44AAC741396}" type="presParOf" srcId="{3D3C3929-4FE8-426C-8FA4-CA31B51F111A}" destId="{5193D9C6-B0FB-4347-A881-8662E870CF88}" srcOrd="2" destOrd="0" presId="urn:microsoft.com/office/officeart/2005/8/layout/cycle8"/>
    <dgm:cxn modelId="{C922225F-2B47-4217-AEF6-8AC488E03FA1}" type="presParOf" srcId="{3D3C3929-4FE8-426C-8FA4-CA31B51F111A}" destId="{115E26D6-D9E6-4BBE-8CF5-A50B4C509548}" srcOrd="3" destOrd="0" presId="urn:microsoft.com/office/officeart/2005/8/layout/cycle8"/>
    <dgm:cxn modelId="{E1D1D5F8-C815-4998-A9CA-8FF8308A3BD7}" type="presParOf" srcId="{3D3C3929-4FE8-426C-8FA4-CA31B51F111A}" destId="{EC9BF749-310A-4EA0-8FB7-966E36ED3C94}" srcOrd="4" destOrd="0" presId="urn:microsoft.com/office/officeart/2005/8/layout/cycle8"/>
    <dgm:cxn modelId="{D1961B45-435C-4141-8E18-53E3507C0CD5}" type="presParOf" srcId="{3D3C3929-4FE8-426C-8FA4-CA31B51F111A}" destId="{4695536C-2CC1-4B01-858F-661E2B89921D}" srcOrd="5" destOrd="0" presId="urn:microsoft.com/office/officeart/2005/8/layout/cycle8"/>
    <dgm:cxn modelId="{DC43C7BE-619F-4E25-999C-84F91CA4B075}" type="presParOf" srcId="{3D3C3929-4FE8-426C-8FA4-CA31B51F111A}" destId="{A5585F85-8096-45B3-85C6-1CBFC8C2DB76}" srcOrd="6" destOrd="0" presId="urn:microsoft.com/office/officeart/2005/8/layout/cycle8"/>
    <dgm:cxn modelId="{27D1AEEC-265C-4239-8640-933FC4CAF807}" type="presParOf" srcId="{3D3C3929-4FE8-426C-8FA4-CA31B51F111A}" destId="{E07BCEC3-B936-4DF7-BCAF-152F34F9693B}" srcOrd="7" destOrd="0" presId="urn:microsoft.com/office/officeart/2005/8/layout/cycle8"/>
    <dgm:cxn modelId="{4F38AE25-4D90-44EF-987E-F1D66E94D107}" type="presParOf" srcId="{3D3C3929-4FE8-426C-8FA4-CA31B51F111A}" destId="{2ED73E8F-478C-4B1B-9B4E-28FFE462EA4A}" srcOrd="8" destOrd="0" presId="urn:microsoft.com/office/officeart/2005/8/layout/cycle8"/>
    <dgm:cxn modelId="{6770F572-3E81-4121-A307-24292E58A04E}" type="presParOf" srcId="{3D3C3929-4FE8-426C-8FA4-CA31B51F111A}" destId="{88591099-B9FF-484D-A5FF-12A63385B7B2}" srcOrd="9" destOrd="0" presId="urn:microsoft.com/office/officeart/2005/8/layout/cycle8"/>
    <dgm:cxn modelId="{5250E2D6-EB27-454A-8AF0-D3C79EF0664C}" type="presParOf" srcId="{3D3C3929-4FE8-426C-8FA4-CA31B51F111A}" destId="{D2F3D845-9338-4D29-B483-835EEDC03E14}" srcOrd="10" destOrd="0" presId="urn:microsoft.com/office/officeart/2005/8/layout/cycle8"/>
    <dgm:cxn modelId="{DA0B5F65-8862-4764-BD3A-06250702497B}" type="presParOf" srcId="{3D3C3929-4FE8-426C-8FA4-CA31B51F111A}" destId="{A647425F-D6E2-415E-B181-36E6B7710381}" srcOrd="11" destOrd="0" presId="urn:microsoft.com/office/officeart/2005/8/layout/cycle8"/>
    <dgm:cxn modelId="{4573C84F-32AC-4962-B4B0-760C5724EBCD}" type="presParOf" srcId="{3D3C3929-4FE8-426C-8FA4-CA31B51F111A}" destId="{6D9FA239-5C04-4FF3-8FD4-1B9F901933A1}" srcOrd="12" destOrd="0" presId="urn:microsoft.com/office/officeart/2005/8/layout/cycle8"/>
    <dgm:cxn modelId="{CE001F66-707D-4E3A-8936-0D3F6E1F5E6D}" type="presParOf" srcId="{3D3C3929-4FE8-426C-8FA4-CA31B51F111A}" destId="{78C33FC6-9F67-4D31-97D3-DA15A9CC0690}" srcOrd="13" destOrd="0" presId="urn:microsoft.com/office/officeart/2005/8/layout/cycle8"/>
    <dgm:cxn modelId="{69656955-23AA-48AB-89DC-14736B0C20D4}" type="presParOf" srcId="{3D3C3929-4FE8-426C-8FA4-CA31B51F111A}" destId="{82ED0BBD-37CC-4919-8731-084F31DDA2F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AD877-3440-4BEB-8F28-D44E9D015495}">
      <dsp:nvSpPr>
        <dsp:cNvPr id="0" name=""/>
        <dsp:cNvSpPr/>
      </dsp:nvSpPr>
      <dsp:spPr>
        <a:xfrm>
          <a:off x="1354147" y="273405"/>
          <a:ext cx="3533241" cy="3533241"/>
        </a:xfrm>
        <a:prstGeom prst="pie">
          <a:avLst>
            <a:gd name="adj1" fmla="val 16200000"/>
            <a:gd name="adj2" fmla="val 18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Mental Illness</a:t>
          </a:r>
        </a:p>
      </dsp:txBody>
      <dsp:txXfrm>
        <a:off x="3216249" y="1022116"/>
        <a:ext cx="1261872" cy="1051560"/>
      </dsp:txXfrm>
    </dsp:sp>
    <dsp:sp modelId="{EC9BF749-310A-4EA0-8FB7-966E36ED3C94}">
      <dsp:nvSpPr>
        <dsp:cNvPr id="0" name=""/>
        <dsp:cNvSpPr/>
      </dsp:nvSpPr>
      <dsp:spPr>
        <a:xfrm>
          <a:off x="1281379" y="399592"/>
          <a:ext cx="3533241" cy="3533241"/>
        </a:xfrm>
        <a:prstGeom prst="pie">
          <a:avLst>
            <a:gd name="adj1" fmla="val 1800000"/>
            <a:gd name="adj2" fmla="val 90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Substance Abuse</a:t>
          </a:r>
        </a:p>
      </dsp:txBody>
      <dsp:txXfrm>
        <a:off x="2122627" y="2691993"/>
        <a:ext cx="1892808" cy="925372"/>
      </dsp:txXfrm>
    </dsp:sp>
    <dsp:sp modelId="{2ED73E8F-478C-4B1B-9B4E-28FFE462EA4A}">
      <dsp:nvSpPr>
        <dsp:cNvPr id="0" name=""/>
        <dsp:cNvSpPr/>
      </dsp:nvSpPr>
      <dsp:spPr>
        <a:xfrm>
          <a:off x="1208611" y="273405"/>
          <a:ext cx="3533241" cy="3533241"/>
        </a:xfrm>
        <a:prstGeom prst="pie">
          <a:avLst>
            <a:gd name="adj1" fmla="val 9000000"/>
            <a:gd name="adj2" fmla="val 1620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Chronic Pain Condition</a:t>
          </a:r>
        </a:p>
      </dsp:txBody>
      <dsp:txXfrm>
        <a:off x="1617878" y="1022116"/>
        <a:ext cx="1261872" cy="1051560"/>
      </dsp:txXfrm>
    </dsp:sp>
    <dsp:sp modelId="{6D9FA239-5C04-4FF3-8FD4-1B9F901933A1}">
      <dsp:nvSpPr>
        <dsp:cNvPr id="0" name=""/>
        <dsp:cNvSpPr/>
      </dsp:nvSpPr>
      <dsp:spPr>
        <a:xfrm>
          <a:off x="1135714" y="54681"/>
          <a:ext cx="3970690" cy="397069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C33FC6-9F67-4D31-97D3-DA15A9CC0690}">
      <dsp:nvSpPr>
        <dsp:cNvPr id="0" name=""/>
        <dsp:cNvSpPr/>
      </dsp:nvSpPr>
      <dsp:spPr>
        <a:xfrm>
          <a:off x="1062654" y="180644"/>
          <a:ext cx="3970690" cy="397069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ED0BBD-37CC-4919-8731-084F31DDA2F9}">
      <dsp:nvSpPr>
        <dsp:cNvPr id="0" name=""/>
        <dsp:cNvSpPr/>
      </dsp:nvSpPr>
      <dsp:spPr>
        <a:xfrm>
          <a:off x="989595" y="54681"/>
          <a:ext cx="3970690" cy="397069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632AC05-6205-0127-A89F-1A88FD78957F}"/>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25F21759-99EC-54B0-1286-1CA53FC3FC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53614643-C577-2948-8EB0-6783BED834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46837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D93AEFA-ECB8-F459-1322-37E9A1F8BC3B}"/>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5EB5EF28-6159-F7E0-8B33-6FF4388B5E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B73A81B8-5764-CD73-76A8-907408514EE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422147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6436B63-DC9D-2E33-BC19-A8799827234A}"/>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5FF989A6-D252-3AA2-2099-9E4250BC02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B2D09B44-866E-C314-DBD8-4A73DFD54F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511587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20A6130-7BD1-E9AE-9A83-6BCC625ECA54}"/>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D31AF654-0736-6402-5DB1-D9007EF602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0AC2E809-0EBF-6376-CEE6-682C3C6CEFC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747995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87BE90D-06C5-E440-A5CB-F1DFE3AAE2A7}"/>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DD104ADE-7FAC-FACA-3FEA-613ED32F59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BE8CFE9B-4E39-70AE-78E7-786C47B33E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369814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B72C093-619B-704E-706C-9D3C7C03015E}"/>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B37244FB-485B-3DD8-8E6F-930F4908D5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2B1DF38E-45A6-94D1-C9A9-B11CF4AD1B4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353668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1D3F914-C345-7825-E9E9-34696F1CA6BC}"/>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F668A4E1-E196-E072-1075-5913621276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ADF2986E-6257-96B8-C52C-5C163014BCE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348723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6B70961-D55B-7034-0178-9BE7AF8BB73E}"/>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2C007B83-DAF3-1666-9DC9-1902A2DD67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64C6415D-A86C-A24B-8CD1-EEA6D6A947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020133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A24785F-45BE-8EBB-E94E-0B4A1B8A41A5}"/>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480E5751-5F2E-333B-D497-D09C702282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5A7463C5-E201-88A3-12D5-5233FA0BB61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369111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89D1501-0FD0-2480-0B11-1FFEE3BF5E5E}"/>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5B445017-7A68-C050-0AD7-BBF44A0992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F6A5FF61-7094-EC4C-2A74-B43157756BF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257377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82A60E8-8C52-24C6-FF4C-CC4C21F5FCCE}"/>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85610E4D-F6E2-85C0-1E59-6ABAB244B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799B7B1E-2677-EC25-BC4E-4E63A3164DB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2489355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3A74F4C-5239-197B-89DC-315CA904093C}"/>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81AE9BE9-8A6E-8335-9848-A29BFF0487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F89E5EB5-AF24-13BE-99D9-2BC9775187A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24656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0209F27-0DEA-0EFC-BC5C-1D08AF8FCD8A}"/>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0C1D3093-8990-BF29-4034-4DD06D4A0C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18E01DE8-8A68-9B5C-86D0-CC021401E0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4064558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2F0ACB3-58D2-F179-C4BD-B5219148E092}"/>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AA73784F-FDCA-AB6E-2DCD-921F8C4099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50F12456-AB6C-128C-4C0C-EFF2FC5E213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3419952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BDCB3E7-77A5-5798-C140-8B297A97E2D7}"/>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FA7AF78D-9816-701C-D244-10CC633290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71667AF3-F8A4-38C2-80ED-FF785AB04F8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6553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6DD7ADA2-E530-2C6C-D895-7E53006F5D70}"/>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8DC13F4D-E91B-96D1-A77D-0B96687C70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C632879D-E693-69A8-61CE-07E2B9C7D38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75041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0AB3BCD-1909-0C51-15DF-6E7F41028F72}"/>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EAD2185C-8C0C-DEA3-F7B5-980BA42C3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F2A92A1D-7DFC-B88E-5A04-873B6EB491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93756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E26FF8F-521A-23B1-05DD-6B4D17A15E18}"/>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3B6D31E9-667C-AC9F-EAB1-2C5F3A4BC6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FC2B72F3-3B06-F6F5-C6CD-7386369148A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59702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714588D-D629-41A2-2EB3-CD20A039DCBD}"/>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EA30BCEC-A5C9-07D3-FB62-FE7D14F097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69014981-EF39-3CFD-253B-9ABC644655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95525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3D4A2C6-F82B-53F8-399F-174687B23971}"/>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FA1E26E3-336E-9F57-1ADB-AED2AFFE0F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A39704D4-0D4A-6AC4-7707-C8F877C14C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363688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2A64BF9-DD0D-227F-7626-3C3644F3E5CA}"/>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1CE69DD7-8782-6A6D-BF1C-83ADFE9CCB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689036FB-A459-914C-5931-C71D0CB8C9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33714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D0C1BBC-1301-BC04-D70D-4C3210669F65}"/>
            </a:ext>
          </a:extLst>
        </p:cNvPr>
        <p:cNvGrpSpPr/>
        <p:nvPr/>
      </p:nvGrpSpPr>
      <p:grpSpPr>
        <a:xfrm>
          <a:off x="0" y="0"/>
          <a:ext cx="0" cy="0"/>
          <a:chOff x="0" y="0"/>
          <a:chExt cx="0" cy="0"/>
        </a:xfrm>
      </p:grpSpPr>
      <p:sp>
        <p:nvSpPr>
          <p:cNvPr id="106" name="Google Shape;106;p2:notes">
            <a:extLst>
              <a:ext uri="{FF2B5EF4-FFF2-40B4-BE49-F238E27FC236}">
                <a16:creationId xmlns:a16="http://schemas.microsoft.com/office/drawing/2014/main" id="{257E9F97-918D-DD60-2E44-3FAAAF54CD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a:extLst>
              <a:ext uri="{FF2B5EF4-FFF2-40B4-BE49-F238E27FC236}">
                <a16:creationId xmlns:a16="http://schemas.microsoft.com/office/drawing/2014/main" id="{A5EE253F-E939-7697-858F-D4B9C5C5F9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200"/>
              <a:buFont typeface="Calibri"/>
              <a:buNone/>
            </a:pPr>
            <a:endParaRPr sz="1200">
              <a:solidFill>
                <a:srgbClr val="253644"/>
              </a:solidFill>
              <a:latin typeface="Lato"/>
              <a:ea typeface="Lato"/>
              <a:cs typeface="Lato"/>
              <a:sym typeface="Lato"/>
            </a:endParaRPr>
          </a:p>
        </p:txBody>
      </p:sp>
    </p:spTree>
    <p:extLst>
      <p:ext uri="{BB962C8B-B14F-4D97-AF65-F5344CB8AC3E}">
        <p14:creationId xmlns:p14="http://schemas.microsoft.com/office/powerpoint/2010/main" val="17353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34"/>
          <p:cNvPicPr preferRelativeResize="0"/>
          <p:nvPr/>
        </p:nvPicPr>
        <p:blipFill rotWithShape="1">
          <a:blip r:embed="rId2">
            <a:alphaModFix/>
          </a:blip>
          <a:srcRect/>
          <a:stretch/>
        </p:blipFill>
        <p:spPr>
          <a:xfrm>
            <a:off x="0" y="0"/>
            <a:ext cx="12186079" cy="6858000"/>
          </a:xfrm>
          <a:prstGeom prst="rect">
            <a:avLst/>
          </a:prstGeom>
          <a:noFill/>
          <a:ln>
            <a:noFill/>
          </a:ln>
        </p:spPr>
      </p:pic>
      <p:sp>
        <p:nvSpPr>
          <p:cNvPr id="26" name="Google Shape;26;p34"/>
          <p:cNvSpPr/>
          <p:nvPr/>
        </p:nvSpPr>
        <p:spPr>
          <a:xfrm>
            <a:off x="17500" y="75"/>
            <a:ext cx="12174600" cy="6858000"/>
          </a:xfrm>
          <a:prstGeom prst="rect">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3"/>
          <p:cNvSpPr>
            <a:spLocks noGrp="1"/>
          </p:cNvSpPr>
          <p:nvPr>
            <p:ph type="pic" idx="2"/>
          </p:nvPr>
        </p:nvSpPr>
        <p:spPr>
          <a:xfrm>
            <a:off x="5183188" y="987425"/>
            <a:ext cx="6172200" cy="4873625"/>
          </a:xfrm>
          <a:prstGeom prst="rect">
            <a:avLst/>
          </a:prstGeom>
          <a:noFill/>
          <a:ln>
            <a:noFill/>
          </a:ln>
        </p:spPr>
      </p:sp>
      <p:sp>
        <p:nvSpPr>
          <p:cNvPr id="80" name="Google Shape;80;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43148" y="-1479323"/>
            <a:ext cx="3905704"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7"/>
        <p:cNvGrpSpPr/>
        <p:nvPr/>
      </p:nvGrpSpPr>
      <p:grpSpPr>
        <a:xfrm>
          <a:off x="0" y="0"/>
          <a:ext cx="0" cy="0"/>
          <a:chOff x="0" y="0"/>
          <a:chExt cx="0" cy="0"/>
        </a:xfrm>
      </p:grpSpPr>
      <p:sp>
        <p:nvSpPr>
          <p:cNvPr id="28" name="Google Shape;28;p3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08214" y="361497"/>
            <a:ext cx="756557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4400"/>
              <a:buFont typeface="Calibri"/>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838200" y="1825625"/>
            <a:ext cx="10515600" cy="39057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9"/>
          <p:cNvSpPr txBox="1">
            <a:spLocks noGrp="1"/>
          </p:cNvSpPr>
          <p:nvPr>
            <p:ph type="body" idx="4"/>
          </p:nvPr>
        </p:nvSpPr>
        <p:spPr>
          <a:xfrm>
            <a:off x="6172200" y="2505075"/>
            <a:ext cx="5183188" cy="325891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FEFE"/>
            </a:gs>
            <a:gs pos="50000">
              <a:srgbClr val="F2F2F2"/>
            </a:gs>
            <a:gs pos="100000">
              <a:srgbClr val="F2F2F2"/>
            </a:gs>
          </a:gsLst>
          <a:lin ang="5400000" scaled="0"/>
        </a:gra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600" cy="39057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33"/>
          <p:cNvPicPr preferRelativeResize="0"/>
          <p:nvPr/>
        </p:nvPicPr>
        <p:blipFill rotWithShape="1">
          <a:blip r:embed="rId14">
            <a:alphaModFix/>
          </a:blip>
          <a:srcRect/>
          <a:stretch/>
        </p:blipFill>
        <p:spPr>
          <a:xfrm>
            <a:off x="121075" y="0"/>
            <a:ext cx="11934428" cy="6858002"/>
          </a:xfrm>
          <a:prstGeom prst="rect">
            <a:avLst/>
          </a:prstGeom>
          <a:noFill/>
          <a:ln>
            <a:noFill/>
          </a:ln>
        </p:spPr>
      </p:pic>
      <p:sp>
        <p:nvSpPr>
          <p:cNvPr id="14" name="Google Shape;1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3"/>
          <p:cNvSpPr/>
          <p:nvPr/>
        </p:nvSpPr>
        <p:spPr>
          <a:xfrm rot="5400000">
            <a:off x="3734608" y="-3160941"/>
            <a:ext cx="914400" cy="8377696"/>
          </a:xfrm>
          <a:prstGeom prst="round2SameRect">
            <a:avLst>
              <a:gd name="adj1" fmla="val 16667"/>
              <a:gd name="adj2" fmla="val 0"/>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33"/>
          <p:cNvSpPr/>
          <p:nvPr/>
        </p:nvSpPr>
        <p:spPr>
          <a:xfrm>
            <a:off x="0" y="0"/>
            <a:ext cx="12192000" cy="6858000"/>
          </a:xfrm>
          <a:prstGeom prst="rect">
            <a:avLst/>
          </a:prstGeom>
          <a:solidFill>
            <a:srgbClr val="FEFE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8" name="Google Shape;18;p33"/>
          <p:cNvSpPr/>
          <p:nvPr/>
        </p:nvSpPr>
        <p:spPr>
          <a:xfrm rot="5400000">
            <a:off x="3734606" y="-3160993"/>
            <a:ext cx="914400" cy="8377800"/>
          </a:xfrm>
          <a:prstGeom prst="round2SameRect">
            <a:avLst>
              <a:gd name="adj1" fmla="val 16667"/>
              <a:gd name="adj2" fmla="val 0"/>
            </a:avLst>
          </a:prstGeom>
          <a:solidFill>
            <a:srgbClr val="599B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D0FF52C-DDE7-4D0F-9FFB-1DCD0AC29943}"/>
              </a:ext>
            </a:extLst>
          </p:cNvPr>
          <p:cNvPicPr>
            <a:picLocks noChangeAspect="1"/>
          </p:cNvPicPr>
          <p:nvPr userDrawn="1"/>
        </p:nvPicPr>
        <p:blipFill>
          <a:blip r:embed="rId15"/>
          <a:stretch>
            <a:fillRect/>
          </a:stretch>
        </p:blipFill>
        <p:spPr>
          <a:xfrm>
            <a:off x="11069544" y="5935356"/>
            <a:ext cx="804742" cy="60355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mmwr/volumes/73/wr/mm7325a1.htm#T1_dow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mwr/volumes/73/wr/mm7325a1.htm#T1_dow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mwr/volumes/73/wr/mm7325a1.htm#T1_dow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p:nvPr/>
        </p:nvSpPr>
        <p:spPr>
          <a:xfrm>
            <a:off x="2102347" y="3504924"/>
            <a:ext cx="876522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800" b="1" dirty="0">
                <a:solidFill>
                  <a:schemeClr val="tx1">
                    <a:lumMod val="65000"/>
                    <a:lumOff val="35000"/>
                  </a:schemeClr>
                </a:solidFill>
                <a:latin typeface="Montserrat" panose="00000500000000000000" pitchFamily="2" charset="0"/>
              </a:rPr>
              <a:t>Transforming Care for Tri-diagnosis Patients</a:t>
            </a:r>
            <a:endParaRPr sz="2800" b="1" i="0" u="none" strike="noStrike" cap="none" dirty="0">
              <a:solidFill>
                <a:schemeClr val="tx1">
                  <a:lumMod val="65000"/>
                  <a:lumOff val="35000"/>
                </a:schemeClr>
              </a:solidFill>
              <a:latin typeface="Montserrat" panose="00000500000000000000" pitchFamily="2" charset="0"/>
              <a:sym typeface="Arial"/>
            </a:endParaRPr>
          </a:p>
        </p:txBody>
      </p:sp>
      <p:sp>
        <p:nvSpPr>
          <p:cNvPr id="102" name="Google Shape;102;p1"/>
          <p:cNvSpPr txBox="1"/>
          <p:nvPr/>
        </p:nvSpPr>
        <p:spPr>
          <a:xfrm>
            <a:off x="1827811" y="2087542"/>
            <a:ext cx="9039756"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rgbClr val="3F3F3F"/>
                </a:solidFill>
                <a:latin typeface="Calibri"/>
                <a:ea typeface="Calibri"/>
                <a:cs typeface="Calibri"/>
                <a:sym typeface="Calibri"/>
              </a:rPr>
              <a:t> </a:t>
            </a:r>
            <a:r>
              <a:rPr lang="en-US" sz="3600" b="1" dirty="0">
                <a:solidFill>
                  <a:srgbClr val="0070C0"/>
                </a:solidFill>
                <a:latin typeface="Montserrat"/>
                <a:ea typeface="Calibri"/>
                <a:cs typeface="Calibri"/>
                <a:sym typeface="Montserrat"/>
              </a:rPr>
              <a:t>How to Save a Million Lives Series: Part 1</a:t>
            </a:r>
            <a:r>
              <a:rPr lang="en-US" sz="3600" b="1" i="0" u="none" strike="noStrike" cap="none" dirty="0">
                <a:solidFill>
                  <a:srgbClr val="3F3F3F"/>
                </a:solidFill>
                <a:latin typeface="Montserrat"/>
                <a:ea typeface="Montserrat"/>
                <a:cs typeface="Montserrat"/>
                <a:sym typeface="Montserrat"/>
              </a:rPr>
              <a:t> </a:t>
            </a:r>
            <a:endParaRPr sz="2400" b="1" i="0" u="none" strike="noStrike" cap="none" dirty="0">
              <a:solidFill>
                <a:srgbClr val="0070C0"/>
              </a:solidFill>
              <a:latin typeface="Montserrat"/>
              <a:ea typeface="Montserrat"/>
              <a:cs typeface="Montserrat"/>
              <a:sym typeface="Montserrat"/>
            </a:endParaRPr>
          </a:p>
        </p:txBody>
      </p:sp>
      <p:sp>
        <p:nvSpPr>
          <p:cNvPr id="103" name="Google Shape;103;p1"/>
          <p:cNvSpPr txBox="1"/>
          <p:nvPr/>
        </p:nvSpPr>
        <p:spPr>
          <a:xfrm>
            <a:off x="433276" y="4845342"/>
            <a:ext cx="427380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7F7F7F"/>
                </a:solidFill>
                <a:latin typeface="Montserrat"/>
                <a:ea typeface="Montserrat"/>
                <a:cs typeface="Montserrat"/>
                <a:sym typeface="Montserrat"/>
              </a:rPr>
              <a:t>Paul Lynch, MD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dirty="0">
                <a:solidFill>
                  <a:srgbClr val="7F7F7F"/>
                </a:solidFill>
                <a:latin typeface="Montserrat"/>
                <a:sym typeface="Montserrat"/>
              </a:rPr>
              <a:t>Founder and CEO, US Pain Care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7F7F7F"/>
                </a:solidFill>
                <a:latin typeface="Montserrat"/>
                <a:ea typeface="Montserrat"/>
                <a:cs typeface="Montserrat"/>
                <a:sym typeface="Montserrat"/>
              </a:rPr>
              <a:t>Email: LynchMD@gmail.com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7F7F7F"/>
                </a:solidFill>
                <a:latin typeface="Montserrat"/>
                <a:ea typeface="Montserrat"/>
                <a:cs typeface="Montserrat"/>
                <a:sym typeface="Montserrat"/>
              </a:rPr>
              <a:t>Cell: 480-310-3878</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67C9AA99-6A04-6F8B-D279-0815B16B1622}"/>
              </a:ext>
            </a:extLst>
          </p:cNvPr>
          <p:cNvPicPr>
            <a:picLocks noChangeAspect="1"/>
          </p:cNvPicPr>
          <p:nvPr/>
        </p:nvPicPr>
        <p:blipFill>
          <a:blip r:embed="rId3"/>
          <a:stretch>
            <a:fillRect/>
          </a:stretch>
        </p:blipFill>
        <p:spPr>
          <a:xfrm>
            <a:off x="5547359" y="744555"/>
            <a:ext cx="1097281" cy="822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1FDC969-DFF9-374D-2230-E06A1C65DDF6}"/>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D20D73D9-85F3-9E09-A5BE-8C24ADFBECB2}"/>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35D9CC0F-3A38-6D2F-2159-1CBF6122257F}"/>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California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27FCB4A2-2703-FFD0-DCD4-3E8D0F217D7F}"/>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F661CFA9-ED4A-C81B-DF0C-BB7DF0F7EBE5}"/>
              </a:ext>
            </a:extLst>
          </p:cNvPr>
          <p:cNvSpPr txBox="1"/>
          <p:nvPr/>
        </p:nvSpPr>
        <p:spPr>
          <a:xfrm>
            <a:off x="375912" y="1933725"/>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sp>
        <p:nvSpPr>
          <p:cNvPr id="4" name="TextBox 3">
            <a:extLst>
              <a:ext uri="{FF2B5EF4-FFF2-40B4-BE49-F238E27FC236}">
                <a16:creationId xmlns:a16="http://schemas.microsoft.com/office/drawing/2014/main" id="{8644C401-4DDC-376E-23E4-0739A176679C}"/>
              </a:ext>
            </a:extLst>
          </p:cNvPr>
          <p:cNvSpPr txBox="1"/>
          <p:nvPr/>
        </p:nvSpPr>
        <p:spPr>
          <a:xfrm>
            <a:off x="375912" y="1832890"/>
            <a:ext cx="11049313" cy="3954929"/>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endParaRPr lang="en-US" sz="1100" dirty="0">
              <a:solidFill>
                <a:schemeClr val="tx1">
                  <a:lumMod val="65000"/>
                  <a:lumOff val="35000"/>
                </a:schemeClr>
              </a:solidFill>
              <a:effectLst/>
              <a:latin typeface="+mn-lt"/>
              <a:ea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Study of case management intervention on 53 patients who used the ER five times or more in 12 months in the San Francisco area</a:t>
            </a:r>
          </a:p>
          <a:p>
            <a:pPr marL="742950" marR="0" lvl="1"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Patients were assigned to a case manager who was responsible for providing and coordinating the following services: </a:t>
            </a:r>
          </a:p>
          <a:p>
            <a:pPr marL="1200150" lvl="2" indent="-285750">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crisis intervention</a:t>
            </a:r>
          </a:p>
          <a:p>
            <a:pPr marL="1200150" lvl="2" indent="-285750">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individual and group therapy</a:t>
            </a:r>
          </a:p>
          <a:p>
            <a:pPr marL="1200150" lvl="2" indent="-285750">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arrangement of stable housing</a:t>
            </a:r>
          </a:p>
          <a:p>
            <a:pPr marL="1200150" lvl="2" indent="-285750">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linkage to PCPs </a:t>
            </a:r>
          </a:p>
          <a:p>
            <a:pPr marL="1200150" lvl="2" indent="-285750">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referral to substance abuse treatment</a:t>
            </a:r>
          </a:p>
          <a:p>
            <a:pPr marL="1200150" lvl="2" indent="-2857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extensive, persistent outreach via home visits and accompanying patient to appointments</a:t>
            </a:r>
            <a:endParaRPr lang="en-US" sz="2000" dirty="0">
              <a:solidFill>
                <a:schemeClr val="tx1">
                  <a:lumMod val="65000"/>
                  <a:lumOff val="35000"/>
                </a:schemeClr>
              </a:solidFill>
              <a:effectLst/>
              <a:latin typeface="Montserrat"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374EC078-41E7-1923-7823-477395A49BD7}"/>
              </a:ext>
            </a:extLst>
          </p:cNvPr>
          <p:cNvSpPr txBox="1"/>
          <p:nvPr/>
        </p:nvSpPr>
        <p:spPr>
          <a:xfrm>
            <a:off x="37913" y="6458041"/>
            <a:ext cx="9724140" cy="338554"/>
          </a:xfrm>
          <a:prstGeom prst="rect">
            <a:avLst/>
          </a:prstGeom>
          <a:noFill/>
        </p:spPr>
        <p:txBody>
          <a:bodyPr wrap="square">
            <a:spAutoFit/>
          </a:bodyPr>
          <a:lstStyle/>
          <a:p>
            <a:r>
              <a:rPr lang="en-US" sz="800" dirty="0">
                <a:latin typeface="Montserrat" panose="00000500000000000000" pitchFamily="2" charset="0"/>
              </a:rPr>
              <a:t>Okin, R. L., A. </a:t>
            </a:r>
            <a:r>
              <a:rPr lang="en-US" sz="800" dirty="0" err="1">
                <a:latin typeface="Montserrat" panose="00000500000000000000" pitchFamily="2" charset="0"/>
              </a:rPr>
              <a:t>Boccellari</a:t>
            </a:r>
            <a:r>
              <a:rPr lang="en-US" sz="800" dirty="0">
                <a:latin typeface="Montserrat" panose="00000500000000000000" pitchFamily="2" charset="0"/>
              </a:rPr>
              <a:t>, F. Azocar, M. Shumway, K. O’Brien, A. Gelb, M. Kohn, P. Harding, and C. Wachsmuth. ―The Effects of Clinical Case Management on Hospital Service Use among ED Frequent Users. American Journal of Emergency Medicine 18, no. 5 (2000): 603–8.</a:t>
            </a:r>
          </a:p>
        </p:txBody>
      </p:sp>
    </p:spTree>
    <p:extLst>
      <p:ext uri="{BB962C8B-B14F-4D97-AF65-F5344CB8AC3E}">
        <p14:creationId xmlns:p14="http://schemas.microsoft.com/office/powerpoint/2010/main" val="175557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F88C03C-B509-49DA-7975-EFD5215D4283}"/>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88F697E8-B3EC-FA86-7CE1-EDA0D42E6DF4}"/>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637E918C-545A-AB95-285E-7F4E33E27BA1}"/>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California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E9366EF6-71B5-15F9-51BA-DFEF3FCA70E9}"/>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64EE1AD3-22E5-5B3A-66AE-63252EEFAE0E}"/>
              </a:ext>
            </a:extLst>
          </p:cNvPr>
          <p:cNvSpPr txBox="1"/>
          <p:nvPr/>
        </p:nvSpPr>
        <p:spPr>
          <a:xfrm>
            <a:off x="375912" y="1933725"/>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5578D7E0-8D2C-2619-43ED-99023122013D}"/>
              </a:ext>
            </a:extLst>
          </p:cNvPr>
          <p:cNvSpPr txBox="1"/>
          <p:nvPr/>
        </p:nvSpPr>
        <p:spPr>
          <a:xfrm>
            <a:off x="37913" y="6458041"/>
            <a:ext cx="9724140" cy="338554"/>
          </a:xfrm>
          <a:prstGeom prst="rect">
            <a:avLst/>
          </a:prstGeom>
          <a:noFill/>
        </p:spPr>
        <p:txBody>
          <a:bodyPr wrap="square">
            <a:spAutoFit/>
          </a:bodyPr>
          <a:lstStyle/>
          <a:p>
            <a:r>
              <a:rPr lang="en-US" sz="800" dirty="0">
                <a:latin typeface="Montserrat" panose="00000500000000000000" pitchFamily="2" charset="0"/>
              </a:rPr>
              <a:t>Okin, R. L., A. </a:t>
            </a:r>
            <a:r>
              <a:rPr lang="en-US" sz="800" dirty="0" err="1">
                <a:latin typeface="Montserrat" panose="00000500000000000000" pitchFamily="2" charset="0"/>
              </a:rPr>
              <a:t>Boccellari</a:t>
            </a:r>
            <a:r>
              <a:rPr lang="en-US" sz="800" dirty="0">
                <a:latin typeface="Montserrat" panose="00000500000000000000" pitchFamily="2" charset="0"/>
              </a:rPr>
              <a:t>, F. Azocar, M. Shumway, K. O’Brien, A. Gelb, M. Kohn, P. Harding, and C. Wachsmuth. ―The Effects of Clinical Case Management on Hospital Service Use among ED Frequent Users. American Journal of Emergency Medicine 18, no. 5 (2000): 603–8.</a:t>
            </a:r>
          </a:p>
        </p:txBody>
      </p:sp>
      <p:pic>
        <p:nvPicPr>
          <p:cNvPr id="5" name="Picture 4">
            <a:extLst>
              <a:ext uri="{FF2B5EF4-FFF2-40B4-BE49-F238E27FC236}">
                <a16:creationId xmlns:a16="http://schemas.microsoft.com/office/drawing/2014/main" id="{E0FE99E6-D48C-5ABC-D5E9-86B8F18F653C}"/>
              </a:ext>
            </a:extLst>
          </p:cNvPr>
          <p:cNvPicPr>
            <a:picLocks noChangeAspect="1"/>
          </p:cNvPicPr>
          <p:nvPr/>
        </p:nvPicPr>
        <p:blipFill>
          <a:blip r:embed="rId3"/>
          <a:stretch>
            <a:fillRect/>
          </a:stretch>
        </p:blipFill>
        <p:spPr>
          <a:xfrm>
            <a:off x="2386299" y="2010757"/>
            <a:ext cx="7496864" cy="3931920"/>
          </a:xfrm>
          <a:prstGeom prst="rect">
            <a:avLst/>
          </a:prstGeom>
        </p:spPr>
      </p:pic>
    </p:spTree>
    <p:extLst>
      <p:ext uri="{BB962C8B-B14F-4D97-AF65-F5344CB8AC3E}">
        <p14:creationId xmlns:p14="http://schemas.microsoft.com/office/powerpoint/2010/main" val="115429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B4F62DC-DE92-C81A-438C-0DC80611A3F2}"/>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92D7C1F6-A698-25DF-45B2-76BBF6572462}"/>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9464E1AD-80A2-328E-E9AB-C4754BAEF31B}"/>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California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A29B33BF-3936-F52A-4684-C0D064988BFC}"/>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5B664504-2E4E-2703-089E-3C22FC3BF0BA}"/>
              </a:ext>
            </a:extLst>
          </p:cNvPr>
          <p:cNvSpPr txBox="1"/>
          <p:nvPr/>
        </p:nvSpPr>
        <p:spPr>
          <a:xfrm>
            <a:off x="322948" y="1642081"/>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A12BBF76-EB3E-556E-C66C-5D1DF16216E8}"/>
              </a:ext>
            </a:extLst>
          </p:cNvPr>
          <p:cNvSpPr txBox="1"/>
          <p:nvPr/>
        </p:nvSpPr>
        <p:spPr>
          <a:xfrm>
            <a:off x="37913" y="6458041"/>
            <a:ext cx="9724140" cy="338554"/>
          </a:xfrm>
          <a:prstGeom prst="rect">
            <a:avLst/>
          </a:prstGeom>
          <a:noFill/>
        </p:spPr>
        <p:txBody>
          <a:bodyPr wrap="square">
            <a:spAutoFit/>
          </a:bodyPr>
          <a:lstStyle/>
          <a:p>
            <a:r>
              <a:rPr lang="en-US" sz="800" dirty="0">
                <a:latin typeface="Montserrat" panose="00000500000000000000" pitchFamily="2" charset="0"/>
              </a:rPr>
              <a:t>Okin, R. L., A. </a:t>
            </a:r>
            <a:r>
              <a:rPr lang="en-US" sz="800" dirty="0" err="1">
                <a:latin typeface="Montserrat" panose="00000500000000000000" pitchFamily="2" charset="0"/>
              </a:rPr>
              <a:t>Boccellari</a:t>
            </a:r>
            <a:r>
              <a:rPr lang="en-US" sz="800" dirty="0">
                <a:latin typeface="Montserrat" panose="00000500000000000000" pitchFamily="2" charset="0"/>
              </a:rPr>
              <a:t>, F. Azocar, M. Shumway, K. O’Brien, A. Gelb, M. Kohn, P. Harding, and C. Wachsmuth. ―The Effects of Clinical Case Management on Hospital Service Use among ED Frequent Users. American Journal of Emergency Medicine 18, no. 5 (2000): 603–8.</a:t>
            </a:r>
          </a:p>
        </p:txBody>
      </p:sp>
      <p:pic>
        <p:nvPicPr>
          <p:cNvPr id="4" name="Picture 3">
            <a:extLst>
              <a:ext uri="{FF2B5EF4-FFF2-40B4-BE49-F238E27FC236}">
                <a16:creationId xmlns:a16="http://schemas.microsoft.com/office/drawing/2014/main" id="{7EEEE772-3FAB-7F29-1CCA-29C19A5C12BC}"/>
              </a:ext>
            </a:extLst>
          </p:cNvPr>
          <p:cNvPicPr>
            <a:picLocks noChangeAspect="1"/>
          </p:cNvPicPr>
          <p:nvPr/>
        </p:nvPicPr>
        <p:blipFill>
          <a:blip r:embed="rId3"/>
          <a:stretch>
            <a:fillRect/>
          </a:stretch>
        </p:blipFill>
        <p:spPr>
          <a:xfrm>
            <a:off x="322948" y="2165003"/>
            <a:ext cx="7777655" cy="3383280"/>
          </a:xfrm>
          <a:prstGeom prst="rect">
            <a:avLst/>
          </a:prstGeom>
        </p:spPr>
      </p:pic>
      <p:sp>
        <p:nvSpPr>
          <p:cNvPr id="6" name="TextBox 5">
            <a:extLst>
              <a:ext uri="{FF2B5EF4-FFF2-40B4-BE49-F238E27FC236}">
                <a16:creationId xmlns:a16="http://schemas.microsoft.com/office/drawing/2014/main" id="{419BB293-700F-2768-6F02-2EB567EE8DA4}"/>
              </a:ext>
            </a:extLst>
          </p:cNvPr>
          <p:cNvSpPr txBox="1"/>
          <p:nvPr/>
        </p:nvSpPr>
        <p:spPr>
          <a:xfrm>
            <a:off x="9122847" y="2918546"/>
            <a:ext cx="2575188" cy="1200329"/>
          </a:xfrm>
          <a:prstGeom prst="rect">
            <a:avLst/>
          </a:prstGeom>
          <a:noFill/>
        </p:spPr>
        <p:txBody>
          <a:bodyPr wrap="square" rtlCol="0">
            <a:spAutoFit/>
          </a:bodyPr>
          <a:lstStyle/>
          <a:p>
            <a:r>
              <a:rPr lang="en-US" sz="2400" dirty="0">
                <a:latin typeface="Montserrat" panose="00000500000000000000" pitchFamily="2" charset="0"/>
              </a:rPr>
              <a:t>66% reduction in medical inpatient costs</a:t>
            </a:r>
          </a:p>
        </p:txBody>
      </p:sp>
    </p:spTree>
    <p:extLst>
      <p:ext uri="{BB962C8B-B14F-4D97-AF65-F5344CB8AC3E}">
        <p14:creationId xmlns:p14="http://schemas.microsoft.com/office/powerpoint/2010/main" val="350865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48451F4-B643-E7C9-0CA6-85C5F74B8C79}"/>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5086203B-C1C1-385F-C993-11E4829B56B9}"/>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4FF663BB-9C11-4759-CBE9-A3FD59CF5C99}"/>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California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FE6785FA-CC44-AD74-B764-0EE51679FD08}"/>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21B76BE5-13E5-B1AE-B4DE-EB243DB23F40}"/>
              </a:ext>
            </a:extLst>
          </p:cNvPr>
          <p:cNvSpPr txBox="1"/>
          <p:nvPr/>
        </p:nvSpPr>
        <p:spPr>
          <a:xfrm>
            <a:off x="322948" y="1642081"/>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E12DA6C8-BB86-60CB-80D8-3F2C599C4A3F}"/>
              </a:ext>
            </a:extLst>
          </p:cNvPr>
          <p:cNvSpPr txBox="1"/>
          <p:nvPr/>
        </p:nvSpPr>
        <p:spPr>
          <a:xfrm>
            <a:off x="37913" y="6458041"/>
            <a:ext cx="9724140" cy="338554"/>
          </a:xfrm>
          <a:prstGeom prst="rect">
            <a:avLst/>
          </a:prstGeom>
          <a:noFill/>
        </p:spPr>
        <p:txBody>
          <a:bodyPr wrap="square">
            <a:spAutoFit/>
          </a:bodyPr>
          <a:lstStyle/>
          <a:p>
            <a:r>
              <a:rPr lang="en-US" sz="800" dirty="0">
                <a:latin typeface="Montserrat" panose="00000500000000000000" pitchFamily="2" charset="0"/>
              </a:rPr>
              <a:t>Okin, R. L., A. </a:t>
            </a:r>
            <a:r>
              <a:rPr lang="en-US" sz="800" dirty="0" err="1">
                <a:latin typeface="Montserrat" panose="00000500000000000000" pitchFamily="2" charset="0"/>
              </a:rPr>
              <a:t>Boccellari</a:t>
            </a:r>
            <a:r>
              <a:rPr lang="en-US" sz="800" dirty="0">
                <a:latin typeface="Montserrat" panose="00000500000000000000" pitchFamily="2" charset="0"/>
              </a:rPr>
              <a:t>, F. Azocar, M. Shumway, K. O’Brien, A. Gelb, M. Kohn, P. Harding, and C. Wachsmuth. ―The Effects of Clinical Case Management on Hospital Service Use among ED Frequent Users. American Journal of Emergency Medicine 18, no. 5 (2000): 603–8.</a:t>
            </a:r>
          </a:p>
        </p:txBody>
      </p:sp>
      <p:pic>
        <p:nvPicPr>
          <p:cNvPr id="4" name="Picture 3">
            <a:extLst>
              <a:ext uri="{FF2B5EF4-FFF2-40B4-BE49-F238E27FC236}">
                <a16:creationId xmlns:a16="http://schemas.microsoft.com/office/drawing/2014/main" id="{F4A41750-6EE8-7013-B9CB-8DD37071DB06}"/>
              </a:ext>
            </a:extLst>
          </p:cNvPr>
          <p:cNvPicPr>
            <a:picLocks noChangeAspect="1"/>
          </p:cNvPicPr>
          <p:nvPr/>
        </p:nvPicPr>
        <p:blipFill>
          <a:blip r:embed="rId3"/>
          <a:stretch>
            <a:fillRect/>
          </a:stretch>
        </p:blipFill>
        <p:spPr>
          <a:xfrm>
            <a:off x="322948" y="2165003"/>
            <a:ext cx="7777655" cy="3383280"/>
          </a:xfrm>
          <a:prstGeom prst="rect">
            <a:avLst/>
          </a:prstGeom>
        </p:spPr>
      </p:pic>
      <p:sp>
        <p:nvSpPr>
          <p:cNvPr id="6" name="TextBox 5">
            <a:extLst>
              <a:ext uri="{FF2B5EF4-FFF2-40B4-BE49-F238E27FC236}">
                <a16:creationId xmlns:a16="http://schemas.microsoft.com/office/drawing/2014/main" id="{23E800EF-1CDD-AE46-27D0-F111F99CBC02}"/>
              </a:ext>
            </a:extLst>
          </p:cNvPr>
          <p:cNvSpPr txBox="1"/>
          <p:nvPr/>
        </p:nvSpPr>
        <p:spPr>
          <a:xfrm>
            <a:off x="9122847" y="2918546"/>
            <a:ext cx="2575188" cy="1200329"/>
          </a:xfrm>
          <a:prstGeom prst="rect">
            <a:avLst/>
          </a:prstGeom>
          <a:noFill/>
        </p:spPr>
        <p:txBody>
          <a:bodyPr wrap="square" rtlCol="0">
            <a:spAutoFit/>
          </a:bodyPr>
          <a:lstStyle/>
          <a:p>
            <a:r>
              <a:rPr lang="en-US" sz="2400" dirty="0">
                <a:latin typeface="Montserrat" panose="00000500000000000000" pitchFamily="2" charset="0"/>
              </a:rPr>
              <a:t>66% reduction in medical inpatient costs</a:t>
            </a:r>
          </a:p>
        </p:txBody>
      </p:sp>
    </p:spTree>
    <p:extLst>
      <p:ext uri="{BB962C8B-B14F-4D97-AF65-F5344CB8AC3E}">
        <p14:creationId xmlns:p14="http://schemas.microsoft.com/office/powerpoint/2010/main" val="321239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35FF6E2-411F-0CFA-5E3C-6C79637401C5}"/>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91EABB10-19C1-BDF2-5D56-BF7DE1DD7105}"/>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0A58024E-2751-5846-E6C7-6DC13E22B70E}"/>
              </a:ext>
            </a:extLst>
          </p:cNvPr>
          <p:cNvSpPr txBox="1"/>
          <p:nvPr/>
        </p:nvSpPr>
        <p:spPr>
          <a:xfrm>
            <a:off x="465760" y="738481"/>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Intensive Outpatient Program (IOP) Overview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CF1AB8A-7422-5082-E516-EC0E90EE65A4}"/>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CA18B589-81E8-4858-384C-EFA213A09738}"/>
              </a:ext>
            </a:extLst>
          </p:cNvPr>
          <p:cNvSpPr txBox="1"/>
          <p:nvPr/>
        </p:nvSpPr>
        <p:spPr>
          <a:xfrm>
            <a:off x="322948" y="1642081"/>
            <a:ext cx="10457992" cy="3753261"/>
          </a:xfrm>
          <a:prstGeom prst="rect">
            <a:avLst/>
          </a:prstGeom>
          <a:noFill/>
          <a:ln>
            <a:noFill/>
          </a:ln>
        </p:spPr>
        <p:txBody>
          <a:bodyPr spcFirstLastPara="1" wrap="square" lIns="91425" tIns="91425" rIns="91425" bIns="91425" anchor="t" anchorCtr="0">
            <a:noAutofit/>
          </a:bodyPr>
          <a:lstStyle/>
          <a:p>
            <a:pPr marL="285750" lvl="0" indent="-2857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Comprehensive, multidisciplinary program focused on patients with tri-diagnosis: substance abuse, mental illness, and chronic pain. These patients represent the most complex and difficult to treat population. </a:t>
            </a:r>
          </a:p>
          <a:p>
            <a:pPr marL="285750" lvl="0" indent="-28575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lvl="0" indent="-2857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Ten-week intensive outpatient model with close ongoing follow up thereafter to ensure continuing reduction in costs</a:t>
            </a:r>
          </a:p>
          <a:p>
            <a:pPr marL="285750" lvl="0" indent="-28575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lvl="0" indent="-2857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Inclusive of comprehensive pain management, diagnostic services, medical management, MAT, multifaceted hands-on therapy, behavioral health, and addiction treatment </a:t>
            </a:r>
          </a:p>
          <a:p>
            <a:pPr marL="285750" lvl="0" indent="-28575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lvl="0" indent="-2857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Coordination of care and patient engagement with the use of an advanced case management department </a:t>
            </a:r>
          </a:p>
          <a:p>
            <a:pPr marL="285750" lvl="0" indent="-28575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lvl="0" indent="-2857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Addressing home disposition, employment status, and other social/environmental barriers patient may be facing</a:t>
            </a:r>
          </a:p>
        </p:txBody>
      </p:sp>
    </p:spTree>
    <p:extLst>
      <p:ext uri="{BB962C8B-B14F-4D97-AF65-F5344CB8AC3E}">
        <p14:creationId xmlns:p14="http://schemas.microsoft.com/office/powerpoint/2010/main" val="26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527F07D-D8D7-4892-7F4F-C5291613F85E}"/>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80279E86-E631-12AF-9F39-D47C49DEEF80}"/>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2" name="TextBox 1">
            <a:extLst>
              <a:ext uri="{FF2B5EF4-FFF2-40B4-BE49-F238E27FC236}">
                <a16:creationId xmlns:a16="http://schemas.microsoft.com/office/drawing/2014/main" id="{B21BDBD8-E504-A651-CF8F-04199FDE1CD6}"/>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C5099EB2-4A15-376E-DB8E-5CB8B9AA367E}"/>
              </a:ext>
            </a:extLst>
          </p:cNvPr>
          <p:cNvSpPr txBox="1"/>
          <p:nvPr/>
        </p:nvSpPr>
        <p:spPr>
          <a:xfrm>
            <a:off x="322948" y="1642081"/>
            <a:ext cx="10457992" cy="3753261"/>
          </a:xfrm>
          <a:prstGeom prst="rect">
            <a:avLst/>
          </a:prstGeom>
          <a:noFill/>
          <a:ln>
            <a:noFill/>
          </a:ln>
        </p:spPr>
        <p:txBody>
          <a:bodyPr spcFirstLastPara="1" wrap="square" lIns="91425" tIns="91425" rIns="91425" bIns="91425" anchor="t" anchorCtr="0">
            <a:noAutofit/>
          </a:bodyPr>
          <a:lstStyle/>
          <a:p>
            <a:pPr marL="285750" lvl="0" indent="-28575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p:txBody>
      </p:sp>
      <p:pic>
        <p:nvPicPr>
          <p:cNvPr id="6" name="Picture 5" descr="A diagram of steps to treatment&#10;&#10;AI-generated content may be incorrect.">
            <a:extLst>
              <a:ext uri="{FF2B5EF4-FFF2-40B4-BE49-F238E27FC236}">
                <a16:creationId xmlns:a16="http://schemas.microsoft.com/office/drawing/2014/main" id="{8F1FA10A-4586-8500-2BC1-DB458445E3EA}"/>
              </a:ext>
            </a:extLst>
          </p:cNvPr>
          <p:cNvPicPr>
            <a:picLocks noChangeAspect="1"/>
          </p:cNvPicPr>
          <p:nvPr/>
        </p:nvPicPr>
        <p:blipFill>
          <a:blip r:embed="rId3"/>
          <a:srcRect t="8776"/>
          <a:stretch>
            <a:fillRect/>
          </a:stretch>
        </p:blipFill>
        <p:spPr>
          <a:xfrm>
            <a:off x="18956" y="300942"/>
            <a:ext cx="12154087" cy="6256116"/>
          </a:xfrm>
          <a:prstGeom prst="rect">
            <a:avLst/>
          </a:prstGeom>
        </p:spPr>
      </p:pic>
    </p:spTree>
    <p:extLst>
      <p:ext uri="{BB962C8B-B14F-4D97-AF65-F5344CB8AC3E}">
        <p14:creationId xmlns:p14="http://schemas.microsoft.com/office/powerpoint/2010/main" val="2664697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5ACE56E-36F7-C1DB-5005-020A58C39859}"/>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149D99BB-94F2-9343-6449-F65F37E97EAB}"/>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73B883B2-D081-154D-A1B0-7FBE78A1B603}"/>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en-US" sz="2800" b="1" dirty="0">
                <a:solidFill>
                  <a:srgbClr val="FFFFFF"/>
                </a:solidFill>
              </a:rPr>
              <a:t>IOP Case Management </a:t>
            </a:r>
            <a:r>
              <a:rPr kumimoji="0" lang="en-US" sz="2800" b="1" i="0" u="none" strike="noStrike" kern="0" cap="none" spc="0" normalizeH="0" baseline="0" noProof="0" dirty="0">
                <a:ln>
                  <a:noFill/>
                </a:ln>
                <a:solidFill>
                  <a:srgbClr val="FFFFFF"/>
                </a:solidFill>
                <a:effectLst/>
                <a:uLnTx/>
                <a:uFillTx/>
                <a:latin typeface="Arial"/>
                <a:cs typeface="Arial"/>
                <a:sym typeface="Arial"/>
              </a:rPr>
              <a:t>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1CC7FE9A-1CEB-0FDA-D0D3-8EEAEC4D4BFE}"/>
              </a:ext>
            </a:extLst>
          </p:cNvPr>
          <p:cNvSpPr txBox="1"/>
          <p:nvPr/>
        </p:nvSpPr>
        <p:spPr>
          <a:xfrm>
            <a:off x="353027" y="1982020"/>
            <a:ext cx="11696219" cy="3416279"/>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2400" dirty="0">
                <a:solidFill>
                  <a:schemeClr val="tx1">
                    <a:lumMod val="65000"/>
                    <a:lumOff val="35000"/>
                  </a:schemeClr>
                </a:solidFill>
                <a:latin typeface="Montserrat" panose="00000500000000000000" pitchFamily="2" charset="0"/>
                <a:ea typeface="Calibri" panose="020F0502020204030204" pitchFamily="34" charset="0"/>
              </a:rPr>
              <a:t>Each patient will be assigned a case manager who is responsible for engaging and guiding the patient through the program</a:t>
            </a:r>
          </a:p>
          <a:p>
            <a:pPr marL="285750" lvl="0" indent="-285750">
              <a:buFont typeface="Arial" panose="020B0604020202020204" pitchFamily="34" charset="0"/>
              <a:buChar char="•"/>
            </a:pPr>
            <a:endParaRPr lang="en-US" sz="2400" dirty="0">
              <a:solidFill>
                <a:schemeClr val="tx1">
                  <a:lumMod val="65000"/>
                  <a:lumOff val="35000"/>
                </a:schemeClr>
              </a:solidFill>
              <a:latin typeface="Montserrat" panose="00000500000000000000" pitchFamily="2" charset="0"/>
              <a:ea typeface="Calibri" panose="020F0502020204030204" pitchFamily="34" charset="0"/>
            </a:endParaRPr>
          </a:p>
          <a:p>
            <a:pPr lvl="0"/>
            <a:endParaRPr lang="en-US" sz="2400" dirty="0">
              <a:solidFill>
                <a:schemeClr val="tx1">
                  <a:lumMod val="65000"/>
                  <a:lumOff val="35000"/>
                </a:schemeClr>
              </a:solidFill>
              <a:latin typeface="Montserrat" panose="00000500000000000000" pitchFamily="2" charset="0"/>
              <a:ea typeface="Calibri" panose="020F0502020204030204" pitchFamily="34" charset="0"/>
            </a:endParaRPr>
          </a:p>
          <a:p>
            <a:pPr marL="285750" lvl="0" indent="-285750">
              <a:buFont typeface="Arial" panose="020B0604020202020204" pitchFamily="34" charset="0"/>
              <a:buChar char="•"/>
            </a:pPr>
            <a:r>
              <a:rPr lang="en-US" sz="2400" dirty="0">
                <a:solidFill>
                  <a:schemeClr val="tx1">
                    <a:lumMod val="65000"/>
                    <a:lumOff val="35000"/>
                  </a:schemeClr>
                </a:solidFill>
                <a:latin typeface="Montserrat" panose="00000500000000000000" pitchFamily="2" charset="0"/>
                <a:ea typeface="Calibri" panose="020F0502020204030204" pitchFamily="34" charset="0"/>
              </a:rPr>
              <a:t>The goal of case management is to coordinate care among all service lines and ensure the patient is engaged and adhering to the program</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ea typeface="Arial"/>
              <a:cs typeface="Arial"/>
              <a:sym typeface="Montserrat"/>
            </a:endParaRPr>
          </a:p>
        </p:txBody>
      </p:sp>
    </p:spTree>
    <p:extLst>
      <p:ext uri="{BB962C8B-B14F-4D97-AF65-F5344CB8AC3E}">
        <p14:creationId xmlns:p14="http://schemas.microsoft.com/office/powerpoint/2010/main" val="295342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3ECC587-AA69-A696-B221-9593A8831476}"/>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77AFB7FE-2216-E654-7B3C-6BD8345CF559}"/>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58DE1B04-AC2C-2679-9A50-F9CE761ACF13}"/>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en-US" sz="2800" b="1" dirty="0">
                <a:solidFill>
                  <a:srgbClr val="FFFFFF"/>
                </a:solidFill>
              </a:rPr>
              <a:t>IOP Stages of Treatment  </a:t>
            </a:r>
            <a:r>
              <a:rPr kumimoji="0" lang="en-US" sz="2800" b="1" i="0" u="none" strike="noStrike" kern="0" cap="none" spc="0" normalizeH="0" baseline="0" noProof="0" dirty="0">
                <a:ln>
                  <a:noFill/>
                </a:ln>
                <a:solidFill>
                  <a:srgbClr val="FFFFFF"/>
                </a:solidFill>
                <a:effectLst/>
                <a:uLnTx/>
                <a:uFillTx/>
                <a:latin typeface="Arial"/>
                <a:cs typeface="Arial"/>
                <a:sym typeface="Arial"/>
              </a:rPr>
              <a:t>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035EFD25-8900-80D1-725C-2F844700D35E}"/>
              </a:ext>
            </a:extLst>
          </p:cNvPr>
          <p:cNvSpPr txBox="1"/>
          <p:nvPr/>
        </p:nvSpPr>
        <p:spPr>
          <a:xfrm>
            <a:off x="353027" y="1982020"/>
            <a:ext cx="11696219"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ea typeface="Arial"/>
              <a:cs typeface="Arial"/>
              <a:sym typeface="Montserrat"/>
            </a:endParaRPr>
          </a:p>
        </p:txBody>
      </p:sp>
      <p:sp>
        <p:nvSpPr>
          <p:cNvPr id="2" name="TextBox 1">
            <a:extLst>
              <a:ext uri="{FF2B5EF4-FFF2-40B4-BE49-F238E27FC236}">
                <a16:creationId xmlns:a16="http://schemas.microsoft.com/office/drawing/2014/main" id="{5A190F95-2147-F20C-B412-588B76FD3F2C}"/>
              </a:ext>
            </a:extLst>
          </p:cNvPr>
          <p:cNvSpPr txBox="1"/>
          <p:nvPr/>
        </p:nvSpPr>
        <p:spPr>
          <a:xfrm>
            <a:off x="598413" y="1644127"/>
            <a:ext cx="10629030" cy="3785652"/>
          </a:xfrm>
          <a:prstGeom prst="rect">
            <a:avLst/>
          </a:prstGeom>
          <a:noFill/>
        </p:spPr>
        <p:txBody>
          <a:bodyPr wrap="square" rtlCol="0">
            <a:spAutoFit/>
          </a:bodyPr>
          <a:lstStyle/>
          <a:p>
            <a:pPr marR="0" lvl="0">
              <a:spcBef>
                <a:spcPts val="0"/>
              </a:spcBef>
              <a:spcAft>
                <a:spcPts val="0"/>
              </a:spcAft>
            </a:pPr>
            <a:r>
              <a:rPr lang="en-US" sz="2000" b="1" dirty="0">
                <a:solidFill>
                  <a:schemeClr val="tx1">
                    <a:lumMod val="65000"/>
                    <a:lumOff val="35000"/>
                  </a:schemeClr>
                </a:solidFill>
                <a:latin typeface="Montserrat" panose="00000500000000000000" pitchFamily="2" charset="0"/>
                <a:ea typeface="Calibri" panose="020F0502020204030204" pitchFamily="34" charset="0"/>
              </a:rPr>
              <a:t>Stage One: Diagnosis (weeks 1 to 3)</a:t>
            </a:r>
          </a:p>
          <a:p>
            <a:pPr marR="0" lvl="0">
              <a:spcBef>
                <a:spcPts val="0"/>
              </a:spcBef>
              <a:spcAft>
                <a:spcPts val="0"/>
              </a:spcAft>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Upon engagement with the program, the patient will undergo a full intake and </a:t>
            </a:r>
            <a:r>
              <a:rPr lang="en-US" sz="2000" dirty="0">
                <a:solidFill>
                  <a:schemeClr val="tx1">
                    <a:lumMod val="65000"/>
                    <a:lumOff val="35000"/>
                  </a:schemeClr>
                </a:solidFill>
                <a:latin typeface="Montserrat" panose="00000500000000000000" pitchFamily="2" charset="0"/>
                <a:ea typeface="Calibri" panose="020F0502020204030204" pitchFamily="34" charset="0"/>
                <a:cs typeface="Times New Roman" panose="02020603050405020304" pitchFamily="18" charset="0"/>
              </a:rPr>
              <a:t>assessment with a pain management provider, psychiatric provider, and addictionologist to develop a treatment plan for each specific diagnosis (chronic pain condition, mental illness, and substance abuse).</a:t>
            </a: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cs typeface="Times New Roman" panose="02020603050405020304" pitchFamily="18" charset="0"/>
              </a:rPr>
              <a:t>Pursue diagnostics (such as MRI, EMG, etc.) to identify the root of the patient’s chronic pain condition and develop an appropriate plan to address.</a:t>
            </a:r>
            <a:endParaRPr lang="en-US" sz="2000"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cs typeface="Times New Roman" panose="02020603050405020304" pitchFamily="18" charset="0"/>
              </a:rPr>
              <a:t>Integration and input from each department is necessary for optimal treatment plans and associated patient outcomes</a:t>
            </a:r>
            <a:r>
              <a:rPr lang="en-US" sz="2000" dirty="0">
                <a:solidFill>
                  <a:schemeClr val="tx1">
                    <a:lumMod val="65000"/>
                    <a:lumOff val="35000"/>
                  </a:schemeClr>
                </a:solidFill>
                <a:latin typeface="Montserrat" panose="00000500000000000000" pitchFamily="2" charset="0"/>
                <a:ea typeface="Calibri" panose="020F0502020204030204" pitchFamily="34" charset="0"/>
                <a:cs typeface="Times New Roman" panose="02020603050405020304" pitchFamily="18" charset="0"/>
              </a:rPr>
              <a:t> and is facilitated by the case manager</a:t>
            </a: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360376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2D5014B-7197-42F5-ACB9-EB217C5C0295}"/>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4816709D-83BD-9062-958F-B6C281316E33}"/>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61A9E360-772D-E211-FB87-AE83610BC50B}"/>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en-US" sz="2800" b="1" dirty="0">
                <a:solidFill>
                  <a:srgbClr val="FFFFFF"/>
                </a:solidFill>
              </a:rPr>
              <a:t>IOP Stages of Treatment  </a:t>
            </a:r>
            <a:r>
              <a:rPr kumimoji="0" lang="en-US" sz="2800" b="1" i="0" u="none" strike="noStrike" kern="0" cap="none" spc="0" normalizeH="0" baseline="0" noProof="0" dirty="0">
                <a:ln>
                  <a:noFill/>
                </a:ln>
                <a:solidFill>
                  <a:srgbClr val="FFFFFF"/>
                </a:solidFill>
                <a:effectLst/>
                <a:uLnTx/>
                <a:uFillTx/>
                <a:latin typeface="Arial"/>
                <a:cs typeface="Arial"/>
                <a:sym typeface="Arial"/>
              </a:rPr>
              <a:t>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E2AD6158-317D-331A-2072-5A5CCB38F26E}"/>
              </a:ext>
            </a:extLst>
          </p:cNvPr>
          <p:cNvSpPr txBox="1"/>
          <p:nvPr/>
        </p:nvSpPr>
        <p:spPr>
          <a:xfrm>
            <a:off x="353027" y="1982020"/>
            <a:ext cx="11696219"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ea typeface="Arial"/>
              <a:cs typeface="Arial"/>
              <a:sym typeface="Montserrat"/>
            </a:endParaRPr>
          </a:p>
        </p:txBody>
      </p:sp>
      <p:sp>
        <p:nvSpPr>
          <p:cNvPr id="3" name="TextBox 2">
            <a:extLst>
              <a:ext uri="{FF2B5EF4-FFF2-40B4-BE49-F238E27FC236}">
                <a16:creationId xmlns:a16="http://schemas.microsoft.com/office/drawing/2014/main" id="{6D0DEF20-F535-7A96-D0DD-F7A14971A02D}"/>
              </a:ext>
            </a:extLst>
          </p:cNvPr>
          <p:cNvSpPr txBox="1"/>
          <p:nvPr/>
        </p:nvSpPr>
        <p:spPr>
          <a:xfrm>
            <a:off x="549991" y="1644127"/>
            <a:ext cx="11092017" cy="4616648"/>
          </a:xfrm>
          <a:prstGeom prst="rect">
            <a:avLst/>
          </a:prstGeom>
          <a:noFill/>
        </p:spPr>
        <p:txBody>
          <a:bodyPr wrap="square" rtlCol="0">
            <a:spAutoFit/>
          </a:bodyPr>
          <a:lstStyle/>
          <a:p>
            <a:pPr marR="0" lvl="0">
              <a:spcBef>
                <a:spcPts val="0"/>
              </a:spcBef>
              <a:spcAft>
                <a:spcPts val="0"/>
              </a:spcAft>
            </a:pPr>
            <a:r>
              <a:rPr lang="en-US" sz="2000" b="1" dirty="0">
                <a:solidFill>
                  <a:schemeClr val="tx1">
                    <a:lumMod val="65000"/>
                    <a:lumOff val="35000"/>
                  </a:schemeClr>
                </a:solidFill>
                <a:latin typeface="Montserrat" panose="00000500000000000000" pitchFamily="2" charset="0"/>
                <a:ea typeface="Calibri" panose="020F0502020204030204" pitchFamily="34" charset="0"/>
              </a:rPr>
              <a:t>Stage Two: Stabilization (weeks 4 to 8)</a:t>
            </a:r>
          </a:p>
          <a:p>
            <a:pPr marR="0" lvl="0">
              <a:spcBef>
                <a:spcPts val="0"/>
              </a:spcBef>
              <a:spcAft>
                <a:spcPts val="0"/>
              </a:spcAft>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Medical management: c</a:t>
            </a: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omprehensive chronic pain treatment program will be </a:t>
            </a:r>
            <a:r>
              <a:rPr lang="en-US" sz="2000" dirty="0">
                <a:solidFill>
                  <a:schemeClr val="tx1">
                    <a:lumMod val="65000"/>
                    <a:lumOff val="35000"/>
                  </a:schemeClr>
                </a:solidFill>
                <a:latin typeface="Montserrat" panose="00000500000000000000" pitchFamily="2" charset="0"/>
                <a:ea typeface="Calibri" panose="020F0502020204030204" pitchFamily="34" charset="0"/>
              </a:rPr>
              <a:t>initiated, including medication management and interventional procedures if necessary</a:t>
            </a:r>
            <a:endParaRPr lang="en-US" sz="2000" dirty="0">
              <a:solidFill>
                <a:schemeClr val="tx1">
                  <a:lumMod val="65000"/>
                  <a:lumOff val="35000"/>
                </a:schemeClr>
              </a:solidFill>
              <a:effectLst/>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Behavioral health: medical management of psychiatric conditions, CBT, biofeedback, family therapy, and support groups</a:t>
            </a: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Addiction treatment: psychological treatment, outpatient detox services, and MAT</a:t>
            </a:r>
            <a:endParaRPr lang="en-US" sz="2000" dirty="0">
              <a:solidFill>
                <a:schemeClr val="tx1">
                  <a:lumMod val="65000"/>
                  <a:lumOff val="35000"/>
                </a:schemeClr>
              </a:solidFill>
              <a:effectLst/>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effectLst/>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Hands-on therapy: multifaceted hands-on therapy including physiotherapy, massage, yoga, tai chi, manipulation, acupuncture, diet and exercise education, home exercise, bracing, TENS units, and ultrasound therapy</a:t>
            </a:r>
          </a:p>
          <a:p>
            <a:pPr marL="285750" marR="0" lvl="0" indent="-285750">
              <a:spcBef>
                <a:spcPts val="0"/>
              </a:spcBef>
              <a:spcAft>
                <a:spcPts val="0"/>
              </a:spcAft>
              <a:buFont typeface="Arial" panose="020B0604020202020204" pitchFamily="34" charset="0"/>
              <a:buChar char="•"/>
            </a:pPr>
            <a:endParaRPr lang="en-US" dirty="0">
              <a:solidFill>
                <a:schemeClr val="tx1">
                  <a:lumMod val="65000"/>
                  <a:lumOff val="35000"/>
                </a:schemeClr>
              </a:solidFill>
              <a:ea typeface="Calibri" panose="020F0502020204030204" pitchFamily="34" charset="0"/>
            </a:endParaRPr>
          </a:p>
        </p:txBody>
      </p:sp>
    </p:spTree>
    <p:extLst>
      <p:ext uri="{BB962C8B-B14F-4D97-AF65-F5344CB8AC3E}">
        <p14:creationId xmlns:p14="http://schemas.microsoft.com/office/powerpoint/2010/main" val="2357522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FF9EA2F-89F3-4790-6197-59373406F027}"/>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3F4E2D39-3EB5-B830-9883-9C926F7647A0}"/>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02EBEC1A-6BC7-765F-415D-00A5D5A711C8}"/>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en-US" sz="2800" b="1" dirty="0">
                <a:solidFill>
                  <a:srgbClr val="FFFFFF"/>
                </a:solidFill>
              </a:rPr>
              <a:t>IOP Stages of Treatment  </a:t>
            </a:r>
            <a:r>
              <a:rPr kumimoji="0" lang="en-US" sz="2800" b="1" i="0" u="none" strike="noStrike" kern="0" cap="none" spc="0" normalizeH="0" baseline="0" noProof="0" dirty="0">
                <a:ln>
                  <a:noFill/>
                </a:ln>
                <a:solidFill>
                  <a:srgbClr val="FFFFFF"/>
                </a:solidFill>
                <a:effectLst/>
                <a:uLnTx/>
                <a:uFillTx/>
                <a:latin typeface="Arial"/>
                <a:cs typeface="Arial"/>
                <a:sym typeface="Arial"/>
              </a:rPr>
              <a:t>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DB373063-E06F-08D8-BFFC-7FCAD0DD9902}"/>
              </a:ext>
            </a:extLst>
          </p:cNvPr>
          <p:cNvSpPr txBox="1"/>
          <p:nvPr/>
        </p:nvSpPr>
        <p:spPr>
          <a:xfrm>
            <a:off x="353027" y="1982020"/>
            <a:ext cx="11696219"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ea typeface="Arial"/>
              <a:cs typeface="Arial"/>
              <a:sym typeface="Montserrat"/>
            </a:endParaRPr>
          </a:p>
        </p:txBody>
      </p:sp>
      <p:sp>
        <p:nvSpPr>
          <p:cNvPr id="2" name="TextBox 1">
            <a:extLst>
              <a:ext uri="{FF2B5EF4-FFF2-40B4-BE49-F238E27FC236}">
                <a16:creationId xmlns:a16="http://schemas.microsoft.com/office/drawing/2014/main" id="{43883FB2-5B01-7A16-E567-73E1521A9D9B}"/>
              </a:ext>
            </a:extLst>
          </p:cNvPr>
          <p:cNvSpPr txBox="1"/>
          <p:nvPr/>
        </p:nvSpPr>
        <p:spPr>
          <a:xfrm>
            <a:off x="484731" y="1793797"/>
            <a:ext cx="11288982" cy="4093428"/>
          </a:xfrm>
          <a:prstGeom prst="rect">
            <a:avLst/>
          </a:prstGeom>
          <a:noFill/>
        </p:spPr>
        <p:txBody>
          <a:bodyPr wrap="square" rtlCol="0">
            <a:spAutoFit/>
          </a:bodyPr>
          <a:lstStyle/>
          <a:p>
            <a:pPr marR="0" lvl="0">
              <a:spcBef>
                <a:spcPts val="0"/>
              </a:spcBef>
              <a:spcAft>
                <a:spcPts val="0"/>
              </a:spcAft>
            </a:pPr>
            <a:r>
              <a:rPr lang="en-US" sz="2000" b="1" dirty="0">
                <a:solidFill>
                  <a:schemeClr val="tx1">
                    <a:lumMod val="65000"/>
                    <a:lumOff val="35000"/>
                  </a:schemeClr>
                </a:solidFill>
                <a:latin typeface="Montserrat" panose="00000500000000000000" pitchFamily="2" charset="0"/>
                <a:ea typeface="Calibri" panose="020F0502020204030204" pitchFamily="34" charset="0"/>
              </a:rPr>
              <a:t>Stage Three: Transition (weeks 9 to 10)</a:t>
            </a:r>
          </a:p>
          <a:p>
            <a:pPr marR="0" lvl="0">
              <a:spcBef>
                <a:spcPts val="0"/>
              </a:spcBef>
              <a:spcAft>
                <a:spcPts val="0"/>
              </a:spcAft>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Setting goals for future: dream again</a:t>
            </a:r>
          </a:p>
          <a:p>
            <a:pPr marR="0" lvl="0">
              <a:spcBef>
                <a:spcPts val="0"/>
              </a:spcBef>
              <a:spcAft>
                <a:spcPts val="0"/>
              </a:spcAft>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Support from case manager to ensure patient is engaged and participating in the program, as well as ensuring patient has appropriate tools for continued success following completion of the intensive program</a:t>
            </a: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effectLst/>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Focused care from the case manager will be essential to a successful transition into normal daily life</a:t>
            </a:r>
          </a:p>
          <a:p>
            <a:pPr marL="285750" marR="0" lvl="0" indent="-285750">
              <a:spcBef>
                <a:spcPts val="0"/>
              </a:spcBef>
              <a:spcAft>
                <a:spcPts val="0"/>
              </a:spcAft>
              <a:buFont typeface="Arial" panose="020B0604020202020204" pitchFamily="34" charset="0"/>
              <a:buChar char="•"/>
            </a:pPr>
            <a:endParaRPr lang="en-US" sz="2000" dirty="0">
              <a:solidFill>
                <a:schemeClr val="tx1">
                  <a:lumMod val="65000"/>
                  <a:lumOff val="35000"/>
                </a:schemeClr>
              </a:solidFill>
              <a:effectLst/>
              <a:latin typeface="Montserrat" panose="00000500000000000000" pitchFamily="2"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2000" dirty="0">
                <a:solidFill>
                  <a:schemeClr val="tx1">
                    <a:lumMod val="65000"/>
                    <a:lumOff val="35000"/>
                  </a:schemeClr>
                </a:solidFill>
                <a:effectLst/>
                <a:latin typeface="Montserrat" panose="00000500000000000000" pitchFamily="2" charset="0"/>
                <a:ea typeface="Calibri" panose="020F0502020204030204" pitchFamily="34" charset="0"/>
              </a:rPr>
              <a:t>Partnership with community health care workers to focus on housing, social, and environmental support</a:t>
            </a:r>
          </a:p>
        </p:txBody>
      </p:sp>
    </p:spTree>
    <p:extLst>
      <p:ext uri="{BB962C8B-B14F-4D97-AF65-F5344CB8AC3E}">
        <p14:creationId xmlns:p14="http://schemas.microsoft.com/office/powerpoint/2010/main" val="120496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p:cNvSpPr txBox="1"/>
          <p:nvPr/>
        </p:nvSpPr>
        <p:spPr>
          <a:xfrm>
            <a:off x="2827694" y="766351"/>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Concept of Tri-Diagnosis</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111" name="Google Shape;111;p2"/>
          <p:cNvSpPr txBox="1"/>
          <p:nvPr/>
        </p:nvSpPr>
        <p:spPr>
          <a:xfrm>
            <a:off x="711577" y="1973714"/>
            <a:ext cx="5873613" cy="4185721"/>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1800" dirty="0">
                <a:solidFill>
                  <a:schemeClr val="tx1">
                    <a:lumMod val="65000"/>
                    <a:lumOff val="35000"/>
                  </a:schemeClr>
                </a:solidFill>
                <a:latin typeface="Montserrat" panose="00000500000000000000" pitchFamily="2" charset="0"/>
                <a:ea typeface="Times New Roman" panose="02020603050405020304" pitchFamily="18" charset="0"/>
              </a:rPr>
              <a:t>Dual diagnosis is a term utilized in psychiatry to define patients with co-existing mental illness and substance abuse</a:t>
            </a:r>
          </a:p>
          <a:p>
            <a:pPr marL="285750" lvl="0" indent="-285750">
              <a:buFont typeface="Arial" panose="020B0604020202020204" pitchFamily="34" charset="0"/>
              <a:buChar char="•"/>
            </a:pPr>
            <a:endParaRPr lang="en-US" sz="1800" dirty="0">
              <a:solidFill>
                <a:schemeClr val="tx1">
                  <a:lumMod val="65000"/>
                  <a:lumOff val="35000"/>
                </a:schemeClr>
              </a:solidFill>
              <a:latin typeface="Montserrat" panose="00000500000000000000" pitchFamily="2" charset="0"/>
              <a:ea typeface="Times New Roman" panose="02020603050405020304" pitchFamily="18" charset="0"/>
            </a:endParaRPr>
          </a:p>
          <a:p>
            <a:pPr marL="285750" lvl="0" indent="-285750">
              <a:buFont typeface="Arial" panose="020B0604020202020204" pitchFamily="34" charset="0"/>
              <a:buChar char="•"/>
            </a:pPr>
            <a:r>
              <a:rPr lang="en-US" sz="1800" dirty="0">
                <a:solidFill>
                  <a:schemeClr val="tx1">
                    <a:lumMod val="65000"/>
                    <a:lumOff val="35000"/>
                  </a:schemeClr>
                </a:solidFill>
                <a:latin typeface="Montserrat" panose="00000500000000000000" pitchFamily="2" charset="0"/>
                <a:ea typeface="Times New Roman" panose="02020603050405020304" pitchFamily="18" charset="0"/>
              </a:rPr>
              <a:t>Recent health economic data has noted the prevalence of patients with dual diagnosis in conjunction with a chronic health condition. These patients represent a significant economic burden on the healthcare system. </a:t>
            </a:r>
          </a:p>
          <a:p>
            <a:pPr marL="285750" lvl="0" indent="-285750">
              <a:buFont typeface="Arial" panose="020B0604020202020204" pitchFamily="34" charset="0"/>
              <a:buChar char="•"/>
            </a:pPr>
            <a:endParaRPr lang="en-US" sz="1800" dirty="0">
              <a:solidFill>
                <a:schemeClr val="tx1">
                  <a:lumMod val="65000"/>
                  <a:lumOff val="35000"/>
                </a:schemeClr>
              </a:solidFill>
              <a:latin typeface="Montserrat" panose="00000500000000000000" pitchFamily="2" charset="0"/>
              <a:ea typeface="Times New Roman" panose="02020603050405020304" pitchFamily="18" charset="0"/>
            </a:endParaRPr>
          </a:p>
          <a:p>
            <a:pPr marL="285750" lvl="0" indent="-285750">
              <a:buFont typeface="Arial" panose="020B0604020202020204" pitchFamily="34" charset="0"/>
              <a:buChar char="•"/>
            </a:pPr>
            <a:r>
              <a:rPr lang="en-US" sz="1800" dirty="0">
                <a:solidFill>
                  <a:schemeClr val="tx1">
                    <a:lumMod val="65000"/>
                    <a:lumOff val="35000"/>
                  </a:schemeClr>
                </a:solidFill>
                <a:latin typeface="Montserrat" panose="00000500000000000000" pitchFamily="2" charset="0"/>
                <a:ea typeface="Times New Roman" panose="02020603050405020304" pitchFamily="18" charset="0"/>
              </a:rPr>
              <a:t>We have coined the term “tri-diagnosis” to identify these patients. In our population, the chronic health condition our patients face is a chronic pain condition</a:t>
            </a:r>
          </a:p>
          <a:p>
            <a:pPr marL="285750" marR="0" lvl="0" indent="-285750" algn="l" rtl="0">
              <a:lnSpc>
                <a:spcPct val="100000"/>
              </a:lnSpc>
              <a:spcBef>
                <a:spcPts val="0"/>
              </a:spcBef>
              <a:spcAft>
                <a:spcPts val="0"/>
              </a:spcAft>
              <a:buClr>
                <a:schemeClr val="dk1"/>
              </a:buClr>
              <a:buSzPts val="2400"/>
              <a:buFont typeface="Arial"/>
              <a:buChar char="•"/>
            </a:pPr>
            <a:endParaRPr sz="1400" b="0" i="0" u="none" strike="noStrike" cap="none" dirty="0">
              <a:solidFill>
                <a:srgbClr val="000000"/>
              </a:solidFill>
              <a:latin typeface="Arial"/>
              <a:ea typeface="Arial"/>
              <a:cs typeface="Arial"/>
              <a:sym typeface="Arial"/>
            </a:endParaRPr>
          </a:p>
        </p:txBody>
      </p:sp>
      <p:graphicFrame>
        <p:nvGraphicFramePr>
          <p:cNvPr id="2" name="Diagram 1">
            <a:extLst>
              <a:ext uri="{FF2B5EF4-FFF2-40B4-BE49-F238E27FC236}">
                <a16:creationId xmlns:a16="http://schemas.microsoft.com/office/drawing/2014/main" id="{DCBCDE08-6AE9-FEC9-219D-759DA997A8C3}"/>
              </a:ext>
            </a:extLst>
          </p:cNvPr>
          <p:cNvGraphicFramePr/>
          <p:nvPr>
            <p:extLst>
              <p:ext uri="{D42A27DB-BD31-4B8C-83A1-F6EECF244321}">
                <p14:modId xmlns:p14="http://schemas.microsoft.com/office/powerpoint/2010/main" val="2400981977"/>
              </p:ext>
            </p:extLst>
          </p:nvPr>
        </p:nvGraphicFramePr>
        <p:xfrm>
          <a:off x="6096000" y="1649516"/>
          <a:ext cx="609600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5E26098-BB60-A3D4-1455-F8B403881293}"/>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A09865C0-8D59-9FD7-D89E-D4F79A1C8E54}"/>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51E03408-B130-B538-22D4-4BA438F0BFF5}"/>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lang="en-US" sz="2800" b="1" dirty="0">
                <a:solidFill>
                  <a:srgbClr val="FFFFFF"/>
                </a:solidFill>
              </a:rPr>
              <a:t>IOP Stages of Treatment  </a:t>
            </a:r>
            <a:r>
              <a:rPr kumimoji="0" lang="en-US" sz="2800" b="1" i="0" u="none" strike="noStrike" kern="0" cap="none" spc="0" normalizeH="0" baseline="0" noProof="0" dirty="0">
                <a:ln>
                  <a:noFill/>
                </a:ln>
                <a:solidFill>
                  <a:srgbClr val="FFFFFF"/>
                </a:solidFill>
                <a:effectLst/>
                <a:uLnTx/>
                <a:uFillTx/>
                <a:latin typeface="Arial"/>
                <a:cs typeface="Arial"/>
                <a:sym typeface="Arial"/>
              </a:rPr>
              <a:t>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DABCA6CD-DF1B-4BEF-0699-ECDE266B60BC}"/>
              </a:ext>
            </a:extLst>
          </p:cNvPr>
          <p:cNvSpPr txBox="1"/>
          <p:nvPr/>
        </p:nvSpPr>
        <p:spPr>
          <a:xfrm>
            <a:off x="353027" y="1982020"/>
            <a:ext cx="11696219"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285750" marR="0" lvl="0"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ea typeface="Arial"/>
              <a:cs typeface="Arial"/>
              <a:sym typeface="Montserrat"/>
            </a:endParaRPr>
          </a:p>
        </p:txBody>
      </p:sp>
      <p:sp>
        <p:nvSpPr>
          <p:cNvPr id="2" name="TextBox 1">
            <a:extLst>
              <a:ext uri="{FF2B5EF4-FFF2-40B4-BE49-F238E27FC236}">
                <a16:creationId xmlns:a16="http://schemas.microsoft.com/office/drawing/2014/main" id="{69830F82-25E2-848F-99F8-ED59D69A1DA1}"/>
              </a:ext>
            </a:extLst>
          </p:cNvPr>
          <p:cNvSpPr txBox="1"/>
          <p:nvPr/>
        </p:nvSpPr>
        <p:spPr>
          <a:xfrm>
            <a:off x="484731" y="1793797"/>
            <a:ext cx="11288982" cy="3477875"/>
          </a:xfrm>
          <a:prstGeom prst="rect">
            <a:avLst/>
          </a:prstGeom>
          <a:noFill/>
        </p:spPr>
        <p:txBody>
          <a:bodyPr wrap="square" rtlCol="0">
            <a:spAutoFit/>
          </a:bodyPr>
          <a:lstStyle/>
          <a:p>
            <a:pPr lvl="0"/>
            <a:r>
              <a:rPr lang="en-US" sz="2000" b="1" dirty="0">
                <a:solidFill>
                  <a:schemeClr val="tx1">
                    <a:lumMod val="65000"/>
                    <a:lumOff val="35000"/>
                  </a:schemeClr>
                </a:solidFill>
                <a:latin typeface="Montserrat" panose="00000500000000000000" pitchFamily="2" charset="0"/>
                <a:ea typeface="Calibri" panose="020F0502020204030204" pitchFamily="34" charset="0"/>
              </a:rPr>
              <a:t>Stage Four: Follow Up (week 10 and beyond)</a:t>
            </a:r>
          </a:p>
          <a:p>
            <a:pPr lvl="0"/>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a:p>
            <a:pPr marL="342900" lvl="0" indent="-34290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Following completion of the ten-week intensive program, ongoing follow up will occur with 2x per month with outreach from the case manager, via phone, or in-person</a:t>
            </a:r>
          </a:p>
          <a:p>
            <a:pPr marL="342900" lvl="0" indent="-34290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342900" lvl="0" indent="-34290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Many of these patients will continue to be seen monthly for their chronic pain condition or MAT. This will allow additional touchpoints for the case management team to meet with patient in person.</a:t>
            </a:r>
          </a:p>
          <a:p>
            <a:pPr marL="342900" lvl="0" indent="-34290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342900" lvl="0" indent="-34290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Calibri" panose="020F0502020204030204" pitchFamily="34" charset="0"/>
              </a:rPr>
              <a:t>This will continue for the first three years following the program </a:t>
            </a:r>
          </a:p>
        </p:txBody>
      </p:sp>
    </p:spTree>
    <p:extLst>
      <p:ext uri="{BB962C8B-B14F-4D97-AF65-F5344CB8AC3E}">
        <p14:creationId xmlns:p14="http://schemas.microsoft.com/office/powerpoint/2010/main" val="160423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A785136-5696-23FE-1FDF-277AD7D70A47}"/>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05B87069-778C-8D17-00AE-A613CDC52FDE}"/>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9C7265C5-E641-C8E8-6606-9E27F5B8AFCB}"/>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Opioid Use Disorder Prevalence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111" name="Google Shape;111;p2">
            <a:extLst>
              <a:ext uri="{FF2B5EF4-FFF2-40B4-BE49-F238E27FC236}">
                <a16:creationId xmlns:a16="http://schemas.microsoft.com/office/drawing/2014/main" id="{DF1628E4-81E9-E530-00DA-62CBC8A60841}"/>
              </a:ext>
            </a:extLst>
          </p:cNvPr>
          <p:cNvSpPr txBox="1"/>
          <p:nvPr/>
        </p:nvSpPr>
        <p:spPr>
          <a:xfrm>
            <a:off x="484731" y="1819826"/>
            <a:ext cx="11696219" cy="323161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2400"/>
            </a:pPr>
            <a:r>
              <a:rPr lang="en-US" sz="3600" b="1" dirty="0">
                <a:solidFill>
                  <a:schemeClr val="dk1"/>
                </a:solidFill>
                <a:latin typeface="Montserrat"/>
                <a:sym typeface="Montserrat"/>
              </a:rPr>
              <a:t>3.7% </a:t>
            </a:r>
            <a:r>
              <a:rPr lang="en-US" sz="2400" dirty="0">
                <a:solidFill>
                  <a:schemeClr val="dk1"/>
                </a:solidFill>
                <a:latin typeface="Montserrat"/>
                <a:sym typeface="Montserrat"/>
              </a:rPr>
              <a:t>of adults (age 18+) in the US need OUD treatment </a:t>
            </a:r>
            <a:r>
              <a:rPr lang="en-US" sz="2400" b="1" dirty="0">
                <a:solidFill>
                  <a:schemeClr val="dk1"/>
                </a:solidFill>
                <a:latin typeface="Montserrat"/>
                <a:sym typeface="Montserrat"/>
              </a:rPr>
              <a:t>(9.7 million)</a:t>
            </a:r>
            <a:endParaRPr lang="en-US" sz="2400" dirty="0">
              <a:solidFill>
                <a:schemeClr val="dk1"/>
              </a:solidFill>
              <a:latin typeface="Montserrat"/>
              <a:sym typeface="Montserrat"/>
            </a:endParaRPr>
          </a:p>
          <a:p>
            <a:pPr marR="0" lvl="0" algn="l" rtl="0">
              <a:lnSpc>
                <a:spcPct val="100000"/>
              </a:lnSpc>
              <a:spcBef>
                <a:spcPts val="0"/>
              </a:spcBef>
              <a:spcAft>
                <a:spcPts val="0"/>
              </a:spcAft>
              <a:buClr>
                <a:schemeClr val="dk1"/>
              </a:buClr>
              <a:buSzPts val="2400"/>
            </a:pPr>
            <a:endParaRPr lang="en-US" sz="2400" dirty="0">
              <a:solidFill>
                <a:schemeClr val="dk1"/>
              </a:solidFill>
              <a:latin typeface="Montserrat"/>
              <a:sym typeface="Montserrat"/>
            </a:endParaRPr>
          </a:p>
          <a:p>
            <a:pPr lvl="0">
              <a:buClr>
                <a:schemeClr val="dk1"/>
              </a:buClr>
              <a:buSzPts val="2400"/>
            </a:pPr>
            <a:r>
              <a:rPr lang="en-US" sz="3600" b="1" dirty="0">
                <a:solidFill>
                  <a:schemeClr val="dk1"/>
                </a:solidFill>
                <a:latin typeface="Montserrat"/>
                <a:sym typeface="Montserrat"/>
              </a:rPr>
              <a:t>3.6% </a:t>
            </a:r>
            <a:r>
              <a:rPr lang="en-US" sz="2400" dirty="0">
                <a:solidFill>
                  <a:schemeClr val="dk1"/>
                </a:solidFill>
                <a:latin typeface="Montserrat"/>
                <a:sym typeface="Montserrat"/>
              </a:rPr>
              <a:t>of adolescents (age 12-17) in the US need OUD treatment </a:t>
            </a:r>
            <a:r>
              <a:rPr lang="en-US" sz="2400" b="1" dirty="0">
                <a:solidFill>
                  <a:schemeClr val="dk1"/>
                </a:solidFill>
                <a:latin typeface="Montserrat"/>
                <a:sym typeface="Montserrat"/>
              </a:rPr>
              <a:t>(900,000)</a:t>
            </a:r>
          </a:p>
          <a:p>
            <a:pPr lvl="0">
              <a:buClr>
                <a:schemeClr val="dk1"/>
              </a:buClr>
              <a:buSzPts val="2400"/>
            </a:pPr>
            <a:endParaRPr lang="en-US" sz="2400" b="1" dirty="0">
              <a:solidFill>
                <a:schemeClr val="dk1"/>
              </a:solidFill>
              <a:latin typeface="Montserrat"/>
              <a:sym typeface="Montserrat"/>
            </a:endParaRPr>
          </a:p>
          <a:p>
            <a:pPr lvl="0">
              <a:buClr>
                <a:schemeClr val="dk1"/>
              </a:buClr>
              <a:buSzPts val="2400"/>
            </a:pPr>
            <a:r>
              <a:rPr lang="en-US" sz="2400" dirty="0">
                <a:solidFill>
                  <a:schemeClr val="dk1"/>
                </a:solidFill>
                <a:latin typeface="Montserrat"/>
                <a:sym typeface="Montserrat"/>
              </a:rPr>
              <a:t>This equates to </a:t>
            </a:r>
            <a:r>
              <a:rPr lang="en-US" sz="3600" b="1" dirty="0">
                <a:solidFill>
                  <a:schemeClr val="dk1"/>
                </a:solidFill>
                <a:latin typeface="Montserrat"/>
                <a:sym typeface="Montserrat"/>
              </a:rPr>
              <a:t>10.6 </a:t>
            </a:r>
            <a:r>
              <a:rPr lang="en-US" sz="3600" b="1">
                <a:solidFill>
                  <a:schemeClr val="dk1"/>
                </a:solidFill>
                <a:latin typeface="Montserrat"/>
                <a:sym typeface="Montserrat"/>
              </a:rPr>
              <a:t>million</a:t>
            </a:r>
            <a:r>
              <a:rPr lang="en-US" sz="2400">
                <a:solidFill>
                  <a:schemeClr val="dk1"/>
                </a:solidFill>
                <a:latin typeface="Montserrat"/>
                <a:sym typeface="Montserrat"/>
              </a:rPr>
              <a:t> individuals </a:t>
            </a:r>
            <a:r>
              <a:rPr lang="en-US" sz="2400" dirty="0">
                <a:solidFill>
                  <a:schemeClr val="dk1"/>
                </a:solidFill>
                <a:latin typeface="Montserrat"/>
                <a:sym typeface="Montserrat"/>
              </a:rPr>
              <a:t>who need OUD treatment </a:t>
            </a:r>
          </a:p>
          <a:p>
            <a:pPr marR="0" lvl="0" algn="l" rtl="0">
              <a:lnSpc>
                <a:spcPct val="100000"/>
              </a:lnSpc>
              <a:spcBef>
                <a:spcPts val="0"/>
              </a:spcBef>
              <a:spcAft>
                <a:spcPts val="0"/>
              </a:spcAft>
              <a:buClr>
                <a:schemeClr val="dk1"/>
              </a:buClr>
              <a:buSzPts val="2400"/>
            </a:pPr>
            <a:endParaRPr lang="en-US" sz="2400" dirty="0">
              <a:solidFill>
                <a:schemeClr val="dk1"/>
              </a:solidFill>
              <a:latin typeface="Montserrat"/>
              <a:sym typeface="Montserrat"/>
            </a:endParaRPr>
          </a:p>
          <a:p>
            <a:pPr marL="285750" marR="0" lvl="0" indent="-285750" algn="l" rtl="0">
              <a:lnSpc>
                <a:spcPct val="100000"/>
              </a:lnSpc>
              <a:spcBef>
                <a:spcPts val="0"/>
              </a:spcBef>
              <a:spcAft>
                <a:spcPts val="0"/>
              </a:spcAft>
              <a:buClr>
                <a:schemeClr val="dk1"/>
              </a:buClr>
              <a:buSzPts val="2400"/>
              <a:buFont typeface="Arial"/>
              <a:buChar char="•"/>
            </a:pPr>
            <a:endParaRPr lang="en-US" sz="2400" b="0" i="0" u="none" strike="noStrike" cap="none" dirty="0">
              <a:solidFill>
                <a:schemeClr val="dk1"/>
              </a:solidFill>
              <a:latin typeface="Montserrat"/>
              <a:ea typeface="Arial"/>
              <a:cs typeface="Arial"/>
              <a:sym typeface="Montserrat"/>
            </a:endParaRPr>
          </a:p>
        </p:txBody>
      </p:sp>
      <p:sp>
        <p:nvSpPr>
          <p:cNvPr id="3" name="TextBox 2">
            <a:extLst>
              <a:ext uri="{FF2B5EF4-FFF2-40B4-BE49-F238E27FC236}">
                <a16:creationId xmlns:a16="http://schemas.microsoft.com/office/drawing/2014/main" id="{2892A8CF-7506-6E21-1AAD-17655AD8037F}"/>
              </a:ext>
            </a:extLst>
          </p:cNvPr>
          <p:cNvSpPr txBox="1"/>
          <p:nvPr/>
        </p:nvSpPr>
        <p:spPr>
          <a:xfrm>
            <a:off x="353027" y="6035017"/>
            <a:ext cx="6099858" cy="523220"/>
          </a:xfrm>
          <a:prstGeom prst="rect">
            <a:avLst/>
          </a:prstGeom>
          <a:noFill/>
        </p:spPr>
        <p:txBody>
          <a:bodyPr wrap="square">
            <a:spAutoFit/>
          </a:bodyPr>
          <a:lstStyle/>
          <a:p>
            <a:r>
              <a:rPr lang="en-US" dirty="0">
                <a:hlinkClick r:id="rId3"/>
              </a:rPr>
              <a:t>Treatment for Opioid Use Disorder: Population Estimates — United States, 2022 | MMWR</a:t>
            </a:r>
            <a:endParaRPr lang="en-US" dirty="0"/>
          </a:p>
        </p:txBody>
      </p:sp>
    </p:spTree>
    <p:extLst>
      <p:ext uri="{BB962C8B-B14F-4D97-AF65-F5344CB8AC3E}">
        <p14:creationId xmlns:p14="http://schemas.microsoft.com/office/powerpoint/2010/main" val="187378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C106D9B-5121-08E3-1593-F2628711DCB7}"/>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3CEB7B4E-E725-76AA-A4F1-F856D2895CB9}"/>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0E74EB3B-B31A-38D8-5BB9-DD987B944727}"/>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Opioid Use Disorder Prevalence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111" name="Google Shape;111;p2">
            <a:extLst>
              <a:ext uri="{FF2B5EF4-FFF2-40B4-BE49-F238E27FC236}">
                <a16:creationId xmlns:a16="http://schemas.microsoft.com/office/drawing/2014/main" id="{EE16527B-B17E-6923-1E36-747163AA46B5}"/>
              </a:ext>
            </a:extLst>
          </p:cNvPr>
          <p:cNvSpPr txBox="1"/>
          <p:nvPr/>
        </p:nvSpPr>
        <p:spPr>
          <a:xfrm>
            <a:off x="484731" y="1629606"/>
            <a:ext cx="11696219"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2400"/>
            </a:pPr>
            <a:endParaRPr lang="en-US" sz="2400" dirty="0">
              <a:solidFill>
                <a:schemeClr val="dk1"/>
              </a:solidFill>
              <a:latin typeface="Montserrat"/>
              <a:sym typeface="Montserrat"/>
            </a:endParaRPr>
          </a:p>
          <a:p>
            <a:pPr marR="0" lvl="0" algn="l" rtl="0">
              <a:lnSpc>
                <a:spcPct val="100000"/>
              </a:lnSpc>
              <a:spcBef>
                <a:spcPts val="0"/>
              </a:spcBef>
              <a:spcAft>
                <a:spcPts val="0"/>
              </a:spcAft>
              <a:buClr>
                <a:schemeClr val="dk1"/>
              </a:buClr>
              <a:buSzPts val="2400"/>
            </a:pPr>
            <a:endParaRPr lang="en-US" sz="2400" dirty="0">
              <a:solidFill>
                <a:schemeClr val="dk1"/>
              </a:solidFill>
              <a:latin typeface="Montserrat"/>
              <a:sym typeface="Montserrat"/>
            </a:endParaRPr>
          </a:p>
          <a:p>
            <a:pPr lvl="0">
              <a:buClr>
                <a:schemeClr val="dk1"/>
              </a:buClr>
              <a:buSzPts val="2400"/>
            </a:pPr>
            <a:r>
              <a:rPr lang="en-US" sz="2400" dirty="0">
                <a:solidFill>
                  <a:schemeClr val="dk1"/>
                </a:solidFill>
                <a:latin typeface="Montserrat"/>
                <a:sym typeface="Montserrat"/>
              </a:rPr>
              <a:t>The need for OUD treatment increases with poverty level: </a:t>
            </a:r>
          </a:p>
          <a:p>
            <a:pPr marL="285750" lvl="1" indent="-285750">
              <a:buClr>
                <a:schemeClr val="dk1"/>
              </a:buClr>
              <a:buSzPts val="2400"/>
              <a:buFont typeface="Arial"/>
              <a:buChar char="•"/>
            </a:pPr>
            <a:endParaRPr lang="en-US" sz="2400" dirty="0">
              <a:solidFill>
                <a:schemeClr val="dk1"/>
              </a:solidFill>
              <a:latin typeface="Montserrat"/>
              <a:sym typeface="Montserrat"/>
            </a:endParaRPr>
          </a:p>
          <a:p>
            <a:pPr marL="285750" lvl="3" indent="-285750">
              <a:buClr>
                <a:schemeClr val="dk1"/>
              </a:buClr>
              <a:buSzPts val="2400"/>
              <a:buFont typeface="Arial"/>
              <a:buChar char="•"/>
            </a:pPr>
            <a:r>
              <a:rPr lang="en-US" sz="3600" b="1" dirty="0">
                <a:solidFill>
                  <a:schemeClr val="dk1"/>
                </a:solidFill>
                <a:latin typeface="Montserrat"/>
                <a:sym typeface="Montserrat"/>
              </a:rPr>
              <a:t>5% </a:t>
            </a:r>
            <a:r>
              <a:rPr lang="en-US" sz="2400" dirty="0">
                <a:solidFill>
                  <a:schemeClr val="dk1"/>
                </a:solidFill>
                <a:latin typeface="Montserrat"/>
                <a:sym typeface="Montserrat"/>
              </a:rPr>
              <a:t>for among those with income 100-199% of the poverty level </a:t>
            </a:r>
          </a:p>
          <a:p>
            <a:pPr marL="285750" lvl="2" indent="-285750">
              <a:buClr>
                <a:schemeClr val="dk1"/>
              </a:buClr>
              <a:buSzPts val="2400"/>
              <a:buFont typeface="Arial"/>
              <a:buChar char="•"/>
            </a:pPr>
            <a:endParaRPr lang="en-US" sz="2400" dirty="0">
              <a:solidFill>
                <a:schemeClr val="dk1"/>
              </a:solidFill>
              <a:latin typeface="Montserrat"/>
              <a:sym typeface="Montserrat"/>
            </a:endParaRPr>
          </a:p>
          <a:p>
            <a:pPr marL="285750" lvl="2" indent="-285750">
              <a:buClr>
                <a:schemeClr val="dk1"/>
              </a:buClr>
              <a:buSzPts val="2400"/>
              <a:buFont typeface="Arial"/>
              <a:buChar char="•"/>
            </a:pPr>
            <a:r>
              <a:rPr lang="en-US" sz="3600" b="1" dirty="0">
                <a:solidFill>
                  <a:schemeClr val="dk1"/>
                </a:solidFill>
                <a:latin typeface="Montserrat"/>
                <a:sym typeface="Montserrat"/>
              </a:rPr>
              <a:t>7.5% </a:t>
            </a:r>
            <a:r>
              <a:rPr lang="en-US" sz="2400" dirty="0">
                <a:solidFill>
                  <a:schemeClr val="dk1"/>
                </a:solidFill>
                <a:latin typeface="Montserrat"/>
                <a:sym typeface="Montserrat"/>
              </a:rPr>
              <a:t>among person with income &lt;100% of the poverty level</a:t>
            </a:r>
          </a:p>
          <a:p>
            <a:pPr marR="0" lvl="0" algn="l" rtl="0">
              <a:lnSpc>
                <a:spcPct val="100000"/>
              </a:lnSpc>
              <a:spcBef>
                <a:spcPts val="0"/>
              </a:spcBef>
              <a:spcAft>
                <a:spcPts val="0"/>
              </a:spcAft>
              <a:buClr>
                <a:schemeClr val="dk1"/>
              </a:buClr>
              <a:buSzPts val="2400"/>
            </a:pPr>
            <a:endParaRPr lang="en-US" sz="2400" dirty="0">
              <a:solidFill>
                <a:schemeClr val="dk1"/>
              </a:solidFill>
              <a:latin typeface="Montserrat"/>
              <a:sym typeface="Montserrat"/>
            </a:endParaRPr>
          </a:p>
          <a:p>
            <a:pPr marL="285750" marR="0" lvl="0" indent="-285750" algn="l" rtl="0">
              <a:lnSpc>
                <a:spcPct val="100000"/>
              </a:lnSpc>
              <a:spcBef>
                <a:spcPts val="0"/>
              </a:spcBef>
              <a:spcAft>
                <a:spcPts val="0"/>
              </a:spcAft>
              <a:buClr>
                <a:schemeClr val="dk1"/>
              </a:buClr>
              <a:buSzPts val="2400"/>
              <a:buFont typeface="Arial"/>
              <a:buChar char="•"/>
            </a:pPr>
            <a:endParaRPr lang="en-US" sz="2400" b="0" i="0" u="none" strike="noStrike" cap="none" dirty="0">
              <a:solidFill>
                <a:schemeClr val="dk1"/>
              </a:solidFill>
              <a:latin typeface="Montserrat"/>
              <a:ea typeface="Arial"/>
              <a:cs typeface="Arial"/>
              <a:sym typeface="Montserrat"/>
            </a:endParaRPr>
          </a:p>
        </p:txBody>
      </p:sp>
      <p:sp>
        <p:nvSpPr>
          <p:cNvPr id="3" name="TextBox 2">
            <a:extLst>
              <a:ext uri="{FF2B5EF4-FFF2-40B4-BE49-F238E27FC236}">
                <a16:creationId xmlns:a16="http://schemas.microsoft.com/office/drawing/2014/main" id="{99CD70E2-F7F2-2F83-2D3A-2DC15030A6F6}"/>
              </a:ext>
            </a:extLst>
          </p:cNvPr>
          <p:cNvSpPr txBox="1"/>
          <p:nvPr/>
        </p:nvSpPr>
        <p:spPr>
          <a:xfrm>
            <a:off x="353027" y="6035017"/>
            <a:ext cx="6099858" cy="523220"/>
          </a:xfrm>
          <a:prstGeom prst="rect">
            <a:avLst/>
          </a:prstGeom>
          <a:noFill/>
        </p:spPr>
        <p:txBody>
          <a:bodyPr wrap="square">
            <a:spAutoFit/>
          </a:bodyPr>
          <a:lstStyle/>
          <a:p>
            <a:r>
              <a:rPr lang="en-US" dirty="0">
                <a:hlinkClick r:id="rId3"/>
              </a:rPr>
              <a:t>Treatment for Opioid Use Disorder: Population Estimates — United States, 2022 | MMWR</a:t>
            </a:r>
            <a:endParaRPr lang="en-US" dirty="0"/>
          </a:p>
        </p:txBody>
      </p:sp>
    </p:spTree>
    <p:extLst>
      <p:ext uri="{BB962C8B-B14F-4D97-AF65-F5344CB8AC3E}">
        <p14:creationId xmlns:p14="http://schemas.microsoft.com/office/powerpoint/2010/main" val="755490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0F36210-BAFB-0E96-37D6-08879BAD8F84}"/>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4E938294-9DE2-9F06-1070-D74918002FDF}"/>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495070B8-A03E-4966-975A-12B87FB9F658}"/>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Arial"/>
                <a:cs typeface="Arial"/>
                <a:sym typeface="Arial"/>
              </a:rPr>
              <a:t>Opioid Use Disorder Prevalence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A467F283-A92A-6CE0-F18A-8512746E1EEC}"/>
              </a:ext>
            </a:extLst>
          </p:cNvPr>
          <p:cNvSpPr txBox="1"/>
          <p:nvPr/>
        </p:nvSpPr>
        <p:spPr>
          <a:xfrm>
            <a:off x="484731" y="2551857"/>
            <a:ext cx="6240160" cy="17542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Montserrat"/>
                <a:cs typeface="Arial"/>
                <a:sym typeface="Montserrat"/>
              </a:rPr>
              <a:t>An estimated </a:t>
            </a:r>
            <a:r>
              <a:rPr lang="en-US" sz="3600" b="1" dirty="0">
                <a:latin typeface="Montserrat"/>
                <a:sym typeface="Montserrat"/>
              </a:rPr>
              <a:t>233</a:t>
            </a:r>
            <a:r>
              <a:rPr kumimoji="0" lang="en-US" sz="3600" b="1" i="0" u="none" strike="noStrike" kern="0" cap="none" spc="0" normalizeH="0" baseline="0" noProof="0" dirty="0">
                <a:ln>
                  <a:noFill/>
                </a:ln>
                <a:solidFill>
                  <a:srgbClr val="000000"/>
                </a:solidFill>
                <a:effectLst/>
                <a:uLnTx/>
                <a:uFillTx/>
                <a:latin typeface="Montserrat"/>
                <a:cs typeface="Arial"/>
                <a:sym typeface="Montserrat"/>
              </a:rPr>
              <a:t>,000</a:t>
            </a:r>
            <a:r>
              <a:rPr kumimoji="0" lang="en-US" sz="2400" b="0" i="0" u="none" strike="noStrike" kern="0" cap="none" spc="0" normalizeH="0" baseline="0" noProof="0" dirty="0">
                <a:ln>
                  <a:noFill/>
                </a:ln>
                <a:solidFill>
                  <a:srgbClr val="000000"/>
                </a:solidFill>
                <a:effectLst/>
                <a:uLnTx/>
                <a:uFillTx/>
                <a:latin typeface="Montserrat"/>
                <a:cs typeface="Arial"/>
                <a:sym typeface="Montserrat"/>
              </a:rPr>
              <a:t> Arizonians need OUD treatment </a:t>
            </a:r>
          </a:p>
          <a:p>
            <a:pPr marL="285750" marR="0" lvl="0"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ea typeface="Arial"/>
              <a:cs typeface="Arial"/>
              <a:sym typeface="Montserrat"/>
            </a:endParaRPr>
          </a:p>
        </p:txBody>
      </p:sp>
      <p:pic>
        <p:nvPicPr>
          <p:cNvPr id="2" name="Picture 1">
            <a:extLst>
              <a:ext uri="{FF2B5EF4-FFF2-40B4-BE49-F238E27FC236}">
                <a16:creationId xmlns:a16="http://schemas.microsoft.com/office/drawing/2014/main" id="{19E0D198-C5D7-13E7-FFEA-B12EECB4D96E}"/>
              </a:ext>
            </a:extLst>
          </p:cNvPr>
          <p:cNvPicPr>
            <a:picLocks noChangeAspect="1"/>
          </p:cNvPicPr>
          <p:nvPr/>
        </p:nvPicPr>
        <p:blipFill>
          <a:blip r:embed="rId3"/>
          <a:srcRect b="12405"/>
          <a:stretch>
            <a:fillRect/>
          </a:stretch>
        </p:blipFill>
        <p:spPr>
          <a:xfrm>
            <a:off x="7286022" y="1760316"/>
            <a:ext cx="3314700" cy="3337367"/>
          </a:xfrm>
          <a:prstGeom prst="rect">
            <a:avLst/>
          </a:prstGeom>
        </p:spPr>
      </p:pic>
    </p:spTree>
    <p:extLst>
      <p:ext uri="{BB962C8B-B14F-4D97-AF65-F5344CB8AC3E}">
        <p14:creationId xmlns:p14="http://schemas.microsoft.com/office/powerpoint/2010/main" val="51678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411E438-3853-AC9B-E433-CE80B2344E17}"/>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B66B2966-49F3-2E09-9B18-F03EADC7C2E8}"/>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0" i="1" u="none" strike="noStrike" kern="0" cap="none" spc="0" normalizeH="0" baseline="0" noProof="0">
              <a:ln>
                <a:noFill/>
              </a:ln>
              <a:solidFill>
                <a:srgbClr val="0087ED"/>
              </a:solidFill>
              <a:effectLst/>
              <a:uLnTx/>
              <a:uFillTx/>
              <a:latin typeface="Calibri"/>
              <a:ea typeface="Calibri"/>
              <a:cs typeface="Calibri"/>
              <a:sym typeface="Calibri"/>
            </a:endParaRPr>
          </a:p>
        </p:txBody>
      </p:sp>
      <p:sp>
        <p:nvSpPr>
          <p:cNvPr id="110" name="Google Shape;110;p2">
            <a:extLst>
              <a:ext uri="{FF2B5EF4-FFF2-40B4-BE49-F238E27FC236}">
                <a16:creationId xmlns:a16="http://schemas.microsoft.com/office/drawing/2014/main" id="{4AA08E66-3FF3-B601-68BA-303E85C82212}"/>
              </a:ext>
            </a:extLst>
          </p:cNvPr>
          <p:cNvSpPr txBox="1"/>
          <p:nvPr/>
        </p:nvSpPr>
        <p:spPr>
          <a:xfrm>
            <a:off x="2573051" y="698565"/>
            <a:ext cx="8534400" cy="1385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FFFFFF"/>
                </a:solidFill>
                <a:effectLst/>
                <a:uLnTx/>
                <a:uFillTx/>
                <a:latin typeface="Arial"/>
                <a:cs typeface="Arial"/>
                <a:sym typeface="Arial"/>
              </a:rPr>
              <a:t>Opioid Use Disorder Prevalence </a:t>
            </a:r>
            <a:b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b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sz="28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1" name="Google Shape;111;p2">
            <a:extLst>
              <a:ext uri="{FF2B5EF4-FFF2-40B4-BE49-F238E27FC236}">
                <a16:creationId xmlns:a16="http://schemas.microsoft.com/office/drawing/2014/main" id="{BBC6A5DD-B91E-58F8-BDAA-BE8D43E0DFEE}"/>
              </a:ext>
            </a:extLst>
          </p:cNvPr>
          <p:cNvSpPr txBox="1"/>
          <p:nvPr/>
        </p:nvSpPr>
        <p:spPr>
          <a:xfrm>
            <a:off x="973392" y="1997839"/>
            <a:ext cx="9842091" cy="26776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Montserrat"/>
                <a:cs typeface="Arial"/>
                <a:sym typeface="Montserrat"/>
              </a:rPr>
              <a:t>Only </a:t>
            </a:r>
            <a:r>
              <a:rPr kumimoji="0" lang="en-US" sz="3600" b="1" i="0" u="none" strike="noStrike" kern="0" cap="none" spc="0" normalizeH="0" baseline="0" noProof="0" dirty="0">
                <a:ln>
                  <a:noFill/>
                </a:ln>
                <a:solidFill>
                  <a:srgbClr val="000000"/>
                </a:solidFill>
                <a:effectLst/>
                <a:uLnTx/>
                <a:uFillTx/>
                <a:latin typeface="Montserrat"/>
                <a:cs typeface="Arial"/>
                <a:sym typeface="Montserrat"/>
              </a:rPr>
              <a:t>55% </a:t>
            </a:r>
            <a:r>
              <a:rPr kumimoji="0" lang="en-US" sz="2400" b="0" i="0" u="none" strike="noStrike" kern="0" cap="none" spc="0" normalizeH="0" baseline="0" noProof="0" dirty="0">
                <a:ln>
                  <a:noFill/>
                </a:ln>
                <a:solidFill>
                  <a:srgbClr val="000000"/>
                </a:solidFill>
                <a:effectLst/>
                <a:uLnTx/>
                <a:uFillTx/>
                <a:latin typeface="Montserrat"/>
                <a:cs typeface="Arial"/>
                <a:sym typeface="Montserrat"/>
              </a:rPr>
              <a:t>of these individuals will receive OUD treatment</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Montserrat"/>
                <a:cs typeface="Arial"/>
                <a:sym typeface="Montserrat"/>
              </a:rPr>
              <a:t>Only </a:t>
            </a:r>
            <a:r>
              <a:rPr kumimoji="0" lang="en-US" sz="3600" b="1" i="0" u="none" strike="noStrike" kern="0" cap="none" spc="0" normalizeH="0" baseline="0" noProof="0" dirty="0">
                <a:ln>
                  <a:noFill/>
                </a:ln>
                <a:solidFill>
                  <a:srgbClr val="000000"/>
                </a:solidFill>
                <a:effectLst/>
                <a:uLnTx/>
                <a:uFillTx/>
                <a:latin typeface="Montserrat"/>
                <a:cs typeface="Arial"/>
                <a:sym typeface="Montserrat"/>
              </a:rPr>
              <a:t>25% </a:t>
            </a:r>
            <a:r>
              <a:rPr kumimoji="0" lang="en-US" sz="2400" b="0" i="0" u="none" strike="noStrike" kern="0" cap="none" spc="0" normalizeH="0" baseline="0" noProof="0" dirty="0">
                <a:ln>
                  <a:noFill/>
                </a:ln>
                <a:solidFill>
                  <a:srgbClr val="000000"/>
                </a:solidFill>
                <a:effectLst/>
                <a:uLnTx/>
                <a:uFillTx/>
                <a:latin typeface="Montserrat"/>
                <a:cs typeface="Arial"/>
                <a:sym typeface="Montserrat"/>
              </a:rPr>
              <a:t>of those who receive treatment will receive medication-assisted treatment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285750" marR="0" lvl="2" indent="-285750" algn="l" defTabSz="914400" rtl="0" eaLnBrk="1" fontAlgn="auto" latinLnBrk="0" hangingPunct="1">
              <a:lnSpc>
                <a:spcPct val="100000"/>
              </a:lnSpc>
              <a:spcBef>
                <a:spcPts val="0"/>
              </a:spcBef>
              <a:spcAft>
                <a:spcPts val="0"/>
              </a:spcAft>
              <a:buClr>
                <a:srgbClr val="000000"/>
              </a:buClr>
              <a:buSzPts val="2400"/>
              <a:buFont typeface="Arial"/>
              <a:buChar char="•"/>
              <a:tabLst/>
              <a:defRPr/>
            </a:pPr>
            <a:endParaRPr kumimoji="0" lang="en-US" sz="2400" b="0" i="0" u="none" strike="noStrike" kern="0" cap="none" spc="0" normalizeH="0" baseline="0" noProof="0" dirty="0">
              <a:ln>
                <a:noFill/>
              </a:ln>
              <a:solidFill>
                <a:srgbClr val="000000"/>
              </a:solidFill>
              <a:effectLst/>
              <a:uLnTx/>
              <a:uFillTx/>
              <a:latin typeface="Montserrat"/>
              <a:cs typeface="Arial"/>
              <a:sym typeface="Montserrat"/>
            </a:endParaRPr>
          </a:p>
        </p:txBody>
      </p:sp>
      <p:sp>
        <p:nvSpPr>
          <p:cNvPr id="3" name="TextBox 2">
            <a:extLst>
              <a:ext uri="{FF2B5EF4-FFF2-40B4-BE49-F238E27FC236}">
                <a16:creationId xmlns:a16="http://schemas.microsoft.com/office/drawing/2014/main" id="{E720EC53-7968-737D-3C7C-FA2EAD139BC1}"/>
              </a:ext>
            </a:extLst>
          </p:cNvPr>
          <p:cNvSpPr txBox="1"/>
          <p:nvPr/>
        </p:nvSpPr>
        <p:spPr>
          <a:xfrm>
            <a:off x="341453" y="6058167"/>
            <a:ext cx="6099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hlinkClick r:id="rId3"/>
              </a:rPr>
              <a:t>Treatment for Opioid Use Disorder: Population Estimates — United States, 2022 | MMWR</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200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2"/>
          <p:cNvSpPr txBox="1">
            <a:spLocks noGrp="1"/>
          </p:cNvSpPr>
          <p:nvPr>
            <p:ph type="title"/>
          </p:nvPr>
        </p:nvSpPr>
        <p:spPr>
          <a:xfrm>
            <a:off x="5817489" y="764285"/>
            <a:ext cx="7455992" cy="9053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sz="3200" b="1">
                <a:solidFill>
                  <a:schemeClr val="lt1"/>
                </a:solidFill>
                <a:latin typeface="Arial"/>
                <a:ea typeface="Arial"/>
                <a:cs typeface="Arial"/>
                <a:sym typeface="Arial"/>
              </a:rPr>
              <a:t>Questions?</a:t>
            </a:r>
            <a:br>
              <a:rPr lang="en-US" sz="3600" b="1">
                <a:solidFill>
                  <a:schemeClr val="lt1"/>
                </a:solidFill>
                <a:latin typeface="Arial"/>
                <a:ea typeface="Arial"/>
                <a:cs typeface="Arial"/>
                <a:sym typeface="Arial"/>
              </a:rPr>
            </a:br>
            <a:endParaRPr sz="3600" b="1">
              <a:solidFill>
                <a:schemeClr val="lt1"/>
              </a:solidFill>
              <a:latin typeface="Arial"/>
              <a:ea typeface="Arial"/>
              <a:cs typeface="Arial"/>
              <a:sym typeface="Arial"/>
            </a:endParaRPr>
          </a:p>
        </p:txBody>
      </p:sp>
      <p:sp>
        <p:nvSpPr>
          <p:cNvPr id="363" name="Google Shape;363;p32"/>
          <p:cNvSpPr txBox="1">
            <a:spLocks noGrp="1"/>
          </p:cNvSpPr>
          <p:nvPr>
            <p:ph type="body" idx="1"/>
          </p:nvPr>
        </p:nvSpPr>
        <p:spPr>
          <a:xfrm>
            <a:off x="941696" y="1669663"/>
            <a:ext cx="1076094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solidFill>
                <a:srgbClr val="3F3F3F"/>
              </a:solidFill>
              <a:latin typeface="Arial"/>
              <a:ea typeface="Arial"/>
              <a:cs typeface="Arial"/>
              <a:sym typeface="Arial"/>
            </a:endParaRPr>
          </a:p>
          <a:p>
            <a:pPr marL="457200" lvl="1" indent="0" algn="l" rtl="0">
              <a:lnSpc>
                <a:spcPct val="90000"/>
              </a:lnSpc>
              <a:spcBef>
                <a:spcPts val="500"/>
              </a:spcBef>
              <a:spcAft>
                <a:spcPts val="0"/>
              </a:spcAft>
              <a:buClr>
                <a:schemeClr val="dk1"/>
              </a:buClr>
              <a:buSzPts val="2800"/>
              <a:buNone/>
            </a:pPr>
            <a:endParaRPr sz="2800">
              <a:solidFill>
                <a:srgbClr val="3F3F3F"/>
              </a:solidFill>
              <a:latin typeface="Arial"/>
              <a:ea typeface="Arial"/>
              <a:cs typeface="Arial"/>
              <a:sym typeface="Arial"/>
            </a:endParaRPr>
          </a:p>
        </p:txBody>
      </p:sp>
      <p:sp>
        <p:nvSpPr>
          <p:cNvPr id="364" name="Google Shape;364;p32"/>
          <p:cNvSpPr txBox="1"/>
          <p:nvPr/>
        </p:nvSpPr>
        <p:spPr>
          <a:xfrm>
            <a:off x="384675" y="2153584"/>
            <a:ext cx="10865629" cy="954107"/>
          </a:xfrm>
          <a:prstGeom prst="rect">
            <a:avLst/>
          </a:prstGeom>
          <a:noFill/>
          <a:ln>
            <a:noFill/>
          </a:ln>
        </p:spPr>
        <p:txBody>
          <a:bodyPr spcFirstLastPara="1" wrap="square" lIns="91425" tIns="45700" rIns="91425" bIns="45700" anchor="t" anchorCtr="0">
            <a:spAutoFit/>
          </a:bodyPr>
          <a:lstStyle/>
          <a:p>
            <a:pPr marL="285750" marR="0" lvl="0" indent="-107950" algn="l" rtl="0">
              <a:lnSpc>
                <a:spcPct val="100000"/>
              </a:lnSpc>
              <a:spcBef>
                <a:spcPts val="0"/>
              </a:spcBef>
              <a:spcAft>
                <a:spcPts val="0"/>
              </a:spcAft>
              <a:buClr>
                <a:schemeClr val="dk1"/>
              </a:buClr>
              <a:buSzPts val="2800"/>
              <a:buFont typeface="Arial"/>
              <a:buNone/>
            </a:pPr>
            <a:endParaRPr sz="2800" b="0" i="0" u="none" strike="noStrike" cap="none">
              <a:solidFill>
                <a:srgbClr val="595959"/>
              </a:solidFill>
              <a:latin typeface="Arial"/>
              <a:ea typeface="Arial"/>
              <a:cs typeface="Arial"/>
              <a:sym typeface="Arial"/>
            </a:endParaRPr>
          </a:p>
          <a:p>
            <a:pPr marL="742950" marR="0" lvl="1" indent="-107950" algn="l" rtl="0">
              <a:lnSpc>
                <a:spcPct val="100000"/>
              </a:lnSpc>
              <a:spcBef>
                <a:spcPts val="0"/>
              </a:spcBef>
              <a:spcAft>
                <a:spcPts val="0"/>
              </a:spcAft>
              <a:buClr>
                <a:schemeClr val="dk1"/>
              </a:buClr>
              <a:buSzPts val="2800"/>
              <a:buFont typeface="Arial"/>
              <a:buNone/>
            </a:pPr>
            <a:endParaRPr sz="2800" b="0" i="0" u="none" strike="noStrike" cap="none">
              <a:solidFill>
                <a:srgbClr val="595959"/>
              </a:solidFill>
              <a:latin typeface="Arial"/>
              <a:ea typeface="Arial"/>
              <a:cs typeface="Arial"/>
              <a:sym typeface="Arial"/>
            </a:endParaRPr>
          </a:p>
        </p:txBody>
      </p:sp>
      <p:sp>
        <p:nvSpPr>
          <p:cNvPr id="365" name="Google Shape;365;p32"/>
          <p:cNvSpPr txBox="1"/>
          <p:nvPr/>
        </p:nvSpPr>
        <p:spPr>
          <a:xfrm>
            <a:off x="1578804" y="3005920"/>
            <a:ext cx="8332200" cy="1938952"/>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Montserrat"/>
                <a:ea typeface="Montserrat"/>
                <a:cs typeface="Montserrat"/>
                <a:sym typeface="Montserrat"/>
              </a:rPr>
              <a:t>Paul Lynch, MD</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Montserrat"/>
                <a:sym typeface="Montserrat"/>
              </a:rPr>
              <a:t>Founder and CEO, US Pain Care</a:t>
            </a:r>
            <a:endParaRPr sz="1400" b="0" i="0" u="none" strike="noStrike" cap="none" dirty="0">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Montserrat"/>
                <a:ea typeface="Montserrat"/>
                <a:cs typeface="Montserrat"/>
                <a:sym typeface="Montserrat"/>
              </a:rPr>
              <a:t>Email: LynchMD@gmail.com</a:t>
            </a:r>
            <a:endParaRPr sz="2400" b="0" i="0" u="none" strike="noStrike" cap="none" dirty="0">
              <a:solidFill>
                <a:srgbClr val="3F3F3F"/>
              </a:solidFill>
              <a:latin typeface="Montserrat"/>
              <a:ea typeface="Montserrat"/>
              <a:cs typeface="Montserrat"/>
              <a:sym typeface="Montserrat"/>
            </a:endParaRPr>
          </a:p>
          <a:p>
            <a:pPr marL="457200" marR="0" lvl="1"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Montserrat"/>
                <a:ea typeface="Montserrat"/>
                <a:cs typeface="Montserrat"/>
                <a:sym typeface="Montserrat"/>
              </a:rPr>
              <a:t>Cell: 480-310-3878</a:t>
            </a:r>
            <a:endParaRPr sz="1400" b="0" i="0" u="none" strike="noStrike" cap="none" dirty="0">
              <a:solidFill>
                <a:srgbClr val="000000"/>
              </a:solidFill>
              <a:latin typeface="Arial"/>
              <a:ea typeface="Arial"/>
              <a:cs typeface="Arial"/>
              <a:sym typeface="Arial"/>
            </a:endParaRPr>
          </a:p>
          <a:p>
            <a:pPr marL="285750" marR="0" lvl="0" indent="-133350" algn="ctr" rtl="0">
              <a:lnSpc>
                <a:spcPct val="100000"/>
              </a:lnSpc>
              <a:spcBef>
                <a:spcPts val="0"/>
              </a:spcBef>
              <a:spcAft>
                <a:spcPts val="0"/>
              </a:spcAft>
              <a:buClr>
                <a:schemeClr val="dk1"/>
              </a:buClr>
              <a:buSzPts val="2400"/>
              <a:buFont typeface="Arial"/>
              <a:buNone/>
            </a:pPr>
            <a:endParaRPr sz="2400" b="0" i="0" u="none" strike="noStrike" cap="none" dirty="0">
              <a:solidFill>
                <a:srgbClr val="3F3F3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0676FC9-7C7D-6C82-497A-9E960E557A56}"/>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C28F98B5-AEB4-2DC5-E777-B54077B80778}"/>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FCD32BA9-15D2-261C-8A24-DB077858EA3E}"/>
              </a:ext>
            </a:extLst>
          </p:cNvPr>
          <p:cNvSpPr txBox="1"/>
          <p:nvPr/>
        </p:nvSpPr>
        <p:spPr>
          <a:xfrm>
            <a:off x="1867531" y="743269"/>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National Medicaid Data</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111" name="Google Shape;111;p2">
            <a:extLst>
              <a:ext uri="{FF2B5EF4-FFF2-40B4-BE49-F238E27FC236}">
                <a16:creationId xmlns:a16="http://schemas.microsoft.com/office/drawing/2014/main" id="{EE915640-4D25-0F92-7A32-9DE2A4C7E091}"/>
              </a:ext>
            </a:extLst>
          </p:cNvPr>
          <p:cNvSpPr txBox="1"/>
          <p:nvPr/>
        </p:nvSpPr>
        <p:spPr>
          <a:xfrm>
            <a:off x="711577" y="1973714"/>
            <a:ext cx="10631093" cy="3046948"/>
          </a:xfrm>
          <a:prstGeom prst="rect">
            <a:avLst/>
          </a:prstGeom>
          <a:noFill/>
          <a:ln>
            <a:noFill/>
          </a:ln>
        </p:spPr>
        <p:txBody>
          <a:bodyPr spcFirstLastPara="1" wrap="square" lIns="91425" tIns="45700" rIns="91425" bIns="45700" anchor="t" anchorCtr="0">
            <a:spAutoFit/>
          </a:bodyPr>
          <a:lstStyle/>
          <a:p>
            <a:pPr marL="742950" lvl="1" indent="-285750">
              <a:buFont typeface="Arial" panose="020B0604020202020204" pitchFamily="34" charset="0"/>
              <a:buChar char="•"/>
            </a:pPr>
            <a:r>
              <a:rPr lang="en-US" sz="2400" dirty="0">
                <a:solidFill>
                  <a:schemeClr val="tx1">
                    <a:lumMod val="65000"/>
                    <a:lumOff val="35000"/>
                  </a:schemeClr>
                </a:solidFill>
                <a:latin typeface="Montserrat" panose="00000500000000000000" pitchFamily="2" charset="0"/>
                <a:ea typeface="Calibri" panose="020F0502020204030204" pitchFamily="34" charset="0"/>
              </a:rPr>
              <a:t>National study reported the 3.6% of Medicaid enrollees with annual per-beneficiary costs greater than $25,000 consumed nearly 50% of total Medicaid spending</a:t>
            </a:r>
          </a:p>
          <a:p>
            <a:pPr marL="742950" lvl="1" indent="-285750">
              <a:buFont typeface="Arial" panose="020B0604020202020204" pitchFamily="34" charset="0"/>
              <a:buChar char="•"/>
            </a:pPr>
            <a:endParaRPr lang="en-US" sz="2400" dirty="0">
              <a:solidFill>
                <a:schemeClr val="tx1">
                  <a:lumMod val="65000"/>
                  <a:lumOff val="35000"/>
                </a:schemeClr>
              </a:solidFill>
              <a:latin typeface="Montserrat" panose="00000500000000000000" pitchFamily="2" charset="0"/>
              <a:ea typeface="Calibri" panose="020F0502020204030204" pitchFamily="34" charset="0"/>
            </a:endParaRPr>
          </a:p>
          <a:p>
            <a:pPr marL="742950" lvl="1" indent="-285750">
              <a:buFont typeface="Arial" panose="020B0604020202020204" pitchFamily="34" charset="0"/>
              <a:buChar char="•"/>
            </a:pPr>
            <a:r>
              <a:rPr lang="en-US" sz="2400" dirty="0">
                <a:solidFill>
                  <a:schemeClr val="tx1">
                    <a:lumMod val="65000"/>
                    <a:lumOff val="35000"/>
                  </a:schemeClr>
                </a:solidFill>
                <a:latin typeface="Montserrat" panose="00000500000000000000" pitchFamily="2" charset="0"/>
                <a:ea typeface="Calibri" panose="020F0502020204030204" pitchFamily="34" charset="0"/>
              </a:rPr>
              <a:t>A study of California’s Medicaid beneficiaries found that the state had more than 1,000 super users who each incurred costs of more than </a:t>
            </a:r>
            <a:r>
              <a:rPr lang="en-US" sz="2400" b="1" dirty="0">
                <a:solidFill>
                  <a:schemeClr val="tx1">
                    <a:lumMod val="65000"/>
                    <a:lumOff val="35000"/>
                  </a:schemeClr>
                </a:solidFill>
                <a:latin typeface="Montserrat" panose="00000500000000000000" pitchFamily="2" charset="0"/>
                <a:ea typeface="Calibri" panose="020F0502020204030204" pitchFamily="34" charset="0"/>
              </a:rPr>
              <a:t>$100,000 </a:t>
            </a:r>
            <a:r>
              <a:rPr lang="en-US" sz="2400" dirty="0">
                <a:solidFill>
                  <a:schemeClr val="tx1">
                    <a:lumMod val="65000"/>
                    <a:lumOff val="35000"/>
                  </a:schemeClr>
                </a:solidFill>
                <a:latin typeface="Montserrat" panose="00000500000000000000" pitchFamily="2" charset="0"/>
                <a:ea typeface="Calibri" panose="020F0502020204030204" pitchFamily="34" charset="0"/>
              </a:rPr>
              <a:t>in 2004. To be clear, these 1,000 super users incurred costs of </a:t>
            </a:r>
            <a:r>
              <a:rPr lang="en-US" sz="2400" b="1" dirty="0">
                <a:solidFill>
                  <a:schemeClr val="tx1">
                    <a:lumMod val="65000"/>
                    <a:lumOff val="35000"/>
                  </a:schemeClr>
                </a:solidFill>
                <a:latin typeface="Montserrat" panose="00000500000000000000" pitchFamily="2" charset="0"/>
                <a:ea typeface="Calibri" panose="020F0502020204030204" pitchFamily="34" charset="0"/>
              </a:rPr>
              <a:t>$100 million </a:t>
            </a:r>
            <a:r>
              <a:rPr lang="en-US" sz="2400" dirty="0">
                <a:solidFill>
                  <a:schemeClr val="tx1">
                    <a:lumMod val="65000"/>
                    <a:lumOff val="35000"/>
                  </a:schemeClr>
                </a:solidFill>
                <a:latin typeface="Montserrat" panose="00000500000000000000" pitchFamily="2" charset="0"/>
                <a:ea typeface="Calibri" panose="020F0502020204030204" pitchFamily="34" charset="0"/>
              </a:rPr>
              <a:t>in a single year. </a:t>
            </a:r>
          </a:p>
        </p:txBody>
      </p:sp>
      <p:sp>
        <p:nvSpPr>
          <p:cNvPr id="4" name="TextBox 3">
            <a:extLst>
              <a:ext uri="{FF2B5EF4-FFF2-40B4-BE49-F238E27FC236}">
                <a16:creationId xmlns:a16="http://schemas.microsoft.com/office/drawing/2014/main" id="{C7B7A899-A0A2-F54A-CD06-89BD0A93088B}"/>
              </a:ext>
            </a:extLst>
          </p:cNvPr>
          <p:cNvSpPr txBox="1"/>
          <p:nvPr/>
        </p:nvSpPr>
        <p:spPr>
          <a:xfrm>
            <a:off x="256853" y="6341300"/>
            <a:ext cx="8743307" cy="215444"/>
          </a:xfrm>
          <a:prstGeom prst="rect">
            <a:avLst/>
          </a:prstGeom>
          <a:noFill/>
        </p:spPr>
        <p:txBody>
          <a:bodyPr wrap="square">
            <a:spAutoFit/>
          </a:bodyPr>
          <a:lstStyle/>
          <a:p>
            <a:r>
              <a:rPr lang="en-US" sz="800" dirty="0">
                <a:latin typeface="Montserrat" panose="00000500000000000000" pitchFamily="2" charset="0"/>
              </a:rPr>
              <a:t>Corporation for Supportive Housing. Frequent Users of Emergency Departments: Addressing the Needs of a Vulnerable Population in a Medicaid Waiver. July 2009</a:t>
            </a:r>
          </a:p>
        </p:txBody>
      </p:sp>
    </p:spTree>
    <p:extLst>
      <p:ext uri="{BB962C8B-B14F-4D97-AF65-F5344CB8AC3E}">
        <p14:creationId xmlns:p14="http://schemas.microsoft.com/office/powerpoint/2010/main" val="351956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F7F3605-7E42-9A05-6014-8E74F1ED907E}"/>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9D3FA72B-EB95-46C9-2B09-1E4A13AC4753}"/>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EBC861E6-70DC-5AFF-8535-F7CAF6491FBA}"/>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Integrated Care Collaboration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111" name="Google Shape;111;p2">
            <a:extLst>
              <a:ext uri="{FF2B5EF4-FFF2-40B4-BE49-F238E27FC236}">
                <a16:creationId xmlns:a16="http://schemas.microsoft.com/office/drawing/2014/main" id="{9579D91D-C2B4-6599-1220-24471054E1D0}"/>
              </a:ext>
            </a:extLst>
          </p:cNvPr>
          <p:cNvSpPr txBox="1"/>
          <p:nvPr/>
        </p:nvSpPr>
        <p:spPr>
          <a:xfrm>
            <a:off x="711577" y="1973714"/>
            <a:ext cx="10631093" cy="2677616"/>
          </a:xfrm>
          <a:prstGeom prst="rect">
            <a:avLst/>
          </a:prstGeom>
          <a:noFill/>
          <a:ln>
            <a:noFill/>
          </a:ln>
        </p:spPr>
        <p:txBody>
          <a:bodyPr spcFirstLastPara="1" wrap="square" lIns="91425" tIns="45700" rIns="91425" bIns="45700" anchor="t" anchorCtr="0">
            <a:spAutoFit/>
          </a:bodyPr>
          <a:lstStyle/>
          <a:p>
            <a:pPr marL="342900" lvl="0" indent="-342900">
              <a:buFont typeface="Symbol" panose="05050102010706020507" pitchFamily="18" charset="2"/>
              <a:buChar char=""/>
            </a:pPr>
            <a:r>
              <a:rPr lang="en-US" sz="2400" dirty="0">
                <a:solidFill>
                  <a:schemeClr val="tx1">
                    <a:lumMod val="65000"/>
                    <a:lumOff val="35000"/>
                  </a:schemeClr>
                </a:solidFill>
                <a:latin typeface="Montserrat" panose="00000500000000000000" pitchFamily="2" charset="0"/>
                <a:ea typeface="Times New Roman" panose="02020603050405020304" pitchFamily="18" charset="0"/>
              </a:rPr>
              <a:t>Data collected in Austin, Texas, from 2003 to 2008</a:t>
            </a:r>
          </a:p>
          <a:p>
            <a:pPr marL="342900" lvl="0" indent="-342900">
              <a:buFont typeface="Symbol" panose="05050102010706020507" pitchFamily="18" charset="2"/>
              <a:buChar char=""/>
            </a:pPr>
            <a:endParaRPr lang="en-US" sz="2400" dirty="0">
              <a:solidFill>
                <a:schemeClr val="tx1">
                  <a:lumMod val="65000"/>
                  <a:lumOff val="35000"/>
                </a:schemeClr>
              </a:solidFill>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r>
              <a:rPr lang="en-US" sz="2400" dirty="0">
                <a:solidFill>
                  <a:schemeClr val="tx1">
                    <a:lumMod val="65000"/>
                    <a:lumOff val="35000"/>
                  </a:schemeClr>
                </a:solidFill>
                <a:latin typeface="Montserrat" panose="00000500000000000000" pitchFamily="2" charset="0"/>
                <a:ea typeface="Times New Roman" panose="02020603050405020304" pitchFamily="18" charset="0"/>
              </a:rPr>
              <a:t>Found that just 9 patients made 2,678 visits to Austin-area ERs in a 6-year period, incurring costs of more than </a:t>
            </a:r>
            <a:r>
              <a:rPr lang="en-US" sz="2400" b="1" dirty="0">
                <a:solidFill>
                  <a:schemeClr val="tx1">
                    <a:lumMod val="65000"/>
                    <a:lumOff val="35000"/>
                  </a:schemeClr>
                </a:solidFill>
                <a:latin typeface="Montserrat" panose="00000500000000000000" pitchFamily="2" charset="0"/>
                <a:ea typeface="Times New Roman" panose="02020603050405020304" pitchFamily="18" charset="0"/>
              </a:rPr>
              <a:t>$3 million</a:t>
            </a:r>
            <a:r>
              <a:rPr lang="en-US" sz="2400" dirty="0">
                <a:solidFill>
                  <a:schemeClr val="tx1">
                    <a:lumMod val="65000"/>
                    <a:lumOff val="35000"/>
                  </a:schemeClr>
                </a:solidFill>
                <a:latin typeface="Montserrat" panose="00000500000000000000" pitchFamily="2" charset="0"/>
                <a:ea typeface="Times New Roman" panose="02020603050405020304" pitchFamily="18" charset="0"/>
              </a:rPr>
              <a:t>. </a:t>
            </a:r>
          </a:p>
          <a:p>
            <a:pPr marL="342900" lvl="0" indent="-342900">
              <a:buFont typeface="Symbol" panose="05050102010706020507" pitchFamily="18" charset="2"/>
              <a:buChar char=""/>
            </a:pPr>
            <a:endParaRPr lang="en-US" sz="2400" dirty="0">
              <a:solidFill>
                <a:schemeClr val="tx1">
                  <a:lumMod val="65000"/>
                  <a:lumOff val="35000"/>
                </a:schemeClr>
              </a:solidFill>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r>
              <a:rPr lang="en-US" sz="2400" dirty="0">
                <a:solidFill>
                  <a:schemeClr val="tx1">
                    <a:lumMod val="65000"/>
                    <a:lumOff val="35000"/>
                  </a:schemeClr>
                </a:solidFill>
                <a:latin typeface="Montserrat" panose="00000500000000000000" pitchFamily="2" charset="0"/>
                <a:ea typeface="Times New Roman" panose="02020603050405020304" pitchFamily="18" charset="0"/>
              </a:rPr>
              <a:t>One patient made 145 visits to the ER in the last year of the study</a:t>
            </a:r>
          </a:p>
          <a:p>
            <a:pPr marL="742950" lvl="1" indent="-285750">
              <a:buFont typeface="Arial" panose="020B0604020202020204" pitchFamily="34" charset="0"/>
              <a:buChar char="•"/>
            </a:pPr>
            <a:endParaRPr lang="en-US" sz="2400" dirty="0">
              <a:solidFill>
                <a:schemeClr val="tx1">
                  <a:lumMod val="65000"/>
                  <a:lumOff val="35000"/>
                </a:schemeClr>
              </a:solidFill>
              <a:latin typeface="Montserrat" panose="00000500000000000000" pitchFamily="2" charset="0"/>
              <a:ea typeface="Calibri" panose="020F0502020204030204" pitchFamily="34" charset="0"/>
            </a:endParaRPr>
          </a:p>
        </p:txBody>
      </p:sp>
      <p:sp>
        <p:nvSpPr>
          <p:cNvPr id="2" name="TextBox 1">
            <a:extLst>
              <a:ext uri="{FF2B5EF4-FFF2-40B4-BE49-F238E27FC236}">
                <a16:creationId xmlns:a16="http://schemas.microsoft.com/office/drawing/2014/main" id="{234E1AFE-9F14-1A57-5BE3-B3400A79EC3F}"/>
              </a:ext>
            </a:extLst>
          </p:cNvPr>
          <p:cNvSpPr txBox="1"/>
          <p:nvPr/>
        </p:nvSpPr>
        <p:spPr>
          <a:xfrm>
            <a:off x="37913" y="6233578"/>
            <a:ext cx="8962247" cy="338554"/>
          </a:xfrm>
          <a:prstGeom prst="rect">
            <a:avLst/>
          </a:prstGeom>
          <a:noFill/>
        </p:spPr>
        <p:txBody>
          <a:bodyPr wrap="square" rtlCol="0">
            <a:spAutoFit/>
          </a:bodyPr>
          <a:lstStyle/>
          <a:p>
            <a:r>
              <a:rPr lang="en-US" sz="800" dirty="0">
                <a:latin typeface="Montserrat" panose="00000500000000000000" pitchFamily="2" charset="0"/>
              </a:rPr>
              <a:t>Texas E.R. Patients Account for Nearly 2,700 Emergency Room Visits, April 1, 2009. Available at http://officerresource.com/forums/f5/9-texas-e-rpatients-account-nearly-2-700-emergency-room-visits-35051  </a:t>
            </a:r>
          </a:p>
        </p:txBody>
      </p:sp>
    </p:spTree>
    <p:extLst>
      <p:ext uri="{BB962C8B-B14F-4D97-AF65-F5344CB8AC3E}">
        <p14:creationId xmlns:p14="http://schemas.microsoft.com/office/powerpoint/2010/main" val="221434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D2EFB21-2C13-9FA3-1267-4FB295240DAE}"/>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40CE9894-A0AF-CF81-8BDF-37BF17FEF26B}"/>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70BA151B-8971-2864-4124-B466451FA4C0}"/>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Commercial Payer in Texas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C38DBC64-CEEE-2FB0-CF23-559CDB7F0802}"/>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296EECF4-25F0-28DB-8F93-7E89D1FB965F}"/>
              </a:ext>
            </a:extLst>
          </p:cNvPr>
          <p:cNvSpPr txBox="1"/>
          <p:nvPr/>
        </p:nvSpPr>
        <p:spPr>
          <a:xfrm>
            <a:off x="815749" y="1642081"/>
            <a:ext cx="8511900" cy="3753261"/>
          </a:xfrm>
          <a:prstGeom prst="rect">
            <a:avLst/>
          </a:prstGeom>
          <a:noFill/>
          <a:ln>
            <a:noFill/>
          </a:ln>
        </p:spPr>
        <p:txBody>
          <a:bodyPr spcFirstLastPara="1" wrap="square" lIns="91425" tIns="91425" rIns="91425" bIns="91425" anchor="t" anchorCtr="0">
            <a:noAutofit/>
          </a:bodyPr>
          <a:lstStyle/>
          <a:p>
            <a:pPr marL="274320" lvl="0" indent="-213359" algn="l" rtl="0">
              <a:spcBef>
                <a:spcPts val="400"/>
              </a:spcBef>
              <a:buClr>
                <a:srgbClr val="434343"/>
              </a:buClr>
              <a:buSzPts val="1200"/>
              <a:buFont typeface="Lato"/>
              <a:buChar char="●"/>
            </a:pPr>
            <a:r>
              <a:rPr lang="en-US" sz="2000" dirty="0">
                <a:solidFill>
                  <a:schemeClr val="tx1">
                    <a:lumMod val="65000"/>
                    <a:lumOff val="35000"/>
                  </a:schemeClr>
                </a:solidFill>
                <a:latin typeface="Montserrat" panose="00000500000000000000" pitchFamily="2" charset="0"/>
                <a:ea typeface="Lato"/>
                <a:cs typeface="Lato"/>
                <a:sym typeface="Lato"/>
              </a:rPr>
              <a:t>Payer identified 35,000 chronic pain patient members that qualified as super users (identified by frequent ER visits, high volume of physician visits and prescriptions)</a:t>
            </a:r>
          </a:p>
          <a:p>
            <a:pPr marL="274320" lvl="0" indent="-213359" algn="l" rtl="0">
              <a:spcBef>
                <a:spcPts val="400"/>
              </a:spcBef>
              <a:buClr>
                <a:srgbClr val="434343"/>
              </a:buClr>
              <a:buSzPts val="1200"/>
              <a:buFont typeface="Lato"/>
              <a:buChar char="●"/>
            </a:pPr>
            <a:endParaRPr lang="en-US" sz="2000" dirty="0">
              <a:solidFill>
                <a:schemeClr val="tx1">
                  <a:lumMod val="65000"/>
                  <a:lumOff val="35000"/>
                </a:schemeClr>
              </a:solidFill>
              <a:latin typeface="Montserrat" panose="00000500000000000000" pitchFamily="2" charset="0"/>
              <a:ea typeface="Lato"/>
              <a:cs typeface="Lato"/>
              <a:sym typeface="Lato"/>
            </a:endParaRPr>
          </a:p>
          <a:p>
            <a:pPr marL="274320" lvl="0" indent="-213359" algn="l" rtl="0">
              <a:spcBef>
                <a:spcPts val="400"/>
              </a:spcBef>
              <a:buClr>
                <a:srgbClr val="434343"/>
              </a:buClr>
              <a:buSzPts val="1200"/>
              <a:buFont typeface="Lato"/>
              <a:buChar char="●"/>
            </a:pPr>
            <a:r>
              <a:rPr lang="en-US" sz="2000" dirty="0">
                <a:solidFill>
                  <a:schemeClr val="tx1">
                    <a:lumMod val="65000"/>
                    <a:lumOff val="35000"/>
                  </a:schemeClr>
                </a:solidFill>
                <a:latin typeface="Montserrat" panose="00000500000000000000" pitchFamily="2" charset="0"/>
                <a:ea typeface="Lato"/>
                <a:cs typeface="Lato"/>
                <a:sym typeface="Lato"/>
              </a:rPr>
              <a:t>Payer noted they were spending an average of </a:t>
            </a:r>
            <a:r>
              <a:rPr lang="en-US" sz="2000" b="1" dirty="0">
                <a:solidFill>
                  <a:schemeClr val="tx1">
                    <a:lumMod val="65000"/>
                    <a:lumOff val="35000"/>
                  </a:schemeClr>
                </a:solidFill>
                <a:latin typeface="Montserrat" panose="00000500000000000000" pitchFamily="2" charset="0"/>
                <a:ea typeface="Lato"/>
                <a:cs typeface="Lato"/>
                <a:sym typeface="Lato"/>
              </a:rPr>
              <a:t>$3,000 per month </a:t>
            </a:r>
            <a:r>
              <a:rPr lang="en-US" sz="2000" dirty="0">
                <a:solidFill>
                  <a:schemeClr val="tx1">
                    <a:lumMod val="65000"/>
                    <a:lumOff val="35000"/>
                  </a:schemeClr>
                </a:solidFill>
                <a:latin typeface="Montserrat" panose="00000500000000000000" pitchFamily="2" charset="0"/>
                <a:ea typeface="Lato"/>
                <a:cs typeface="Lato"/>
                <a:sym typeface="Lato"/>
              </a:rPr>
              <a:t>on each of these super users</a:t>
            </a:r>
          </a:p>
        </p:txBody>
      </p:sp>
      <p:sp>
        <p:nvSpPr>
          <p:cNvPr id="4" name="Text Placeholder 6">
            <a:extLst>
              <a:ext uri="{FF2B5EF4-FFF2-40B4-BE49-F238E27FC236}">
                <a16:creationId xmlns:a16="http://schemas.microsoft.com/office/drawing/2014/main" id="{B55A9844-AE06-9161-AB6F-FF6A9212FC9C}"/>
              </a:ext>
            </a:extLst>
          </p:cNvPr>
          <p:cNvSpPr txBox="1">
            <a:spLocks/>
          </p:cNvSpPr>
          <p:nvPr/>
        </p:nvSpPr>
        <p:spPr>
          <a:xfrm>
            <a:off x="1110928" y="4233656"/>
            <a:ext cx="8216721" cy="1885260"/>
          </a:xfrm>
          <a:prstGeom prst="rect">
            <a:avLst/>
          </a:prstGeom>
          <a:noFill/>
          <a:ln w="28575" cap="flat" cmpd="sng" algn="ctr">
            <a:solidFill>
              <a:schemeClr val="tx1"/>
            </a:solidFill>
            <a:prstDash val="solid"/>
          </a:ln>
          <a:effectLst/>
        </p:spPr>
        <p:style>
          <a:lnRef idx="1">
            <a:schemeClr val="accent1"/>
          </a:lnRef>
          <a:fillRef idx="2">
            <a:schemeClr val="accent1"/>
          </a:fillRef>
          <a:effectRef idx="1">
            <a:schemeClr val="accent1"/>
          </a:effectRef>
          <a:fontRef idx="minor">
            <a:schemeClr val="dk1"/>
          </a:fontRef>
        </p:style>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sz="2800" dirty="0"/>
          </a:p>
          <a:p>
            <a:pPr algn="ctr"/>
            <a:r>
              <a:rPr lang="en-US" sz="2400" dirty="0">
                <a:solidFill>
                  <a:schemeClr val="tx1">
                    <a:lumMod val="65000"/>
                    <a:lumOff val="35000"/>
                  </a:schemeClr>
                </a:solidFill>
                <a:latin typeface="Montserrat" panose="00000500000000000000" pitchFamily="2" charset="0"/>
              </a:rPr>
              <a:t>Resulting in a </a:t>
            </a:r>
            <a:r>
              <a:rPr lang="en-US" sz="2400" b="1" dirty="0">
                <a:solidFill>
                  <a:schemeClr val="tx1">
                    <a:lumMod val="65000"/>
                    <a:lumOff val="35000"/>
                  </a:schemeClr>
                </a:solidFill>
                <a:latin typeface="Montserrat" panose="00000500000000000000" pitchFamily="2" charset="0"/>
              </a:rPr>
              <a:t>1.26 billion </a:t>
            </a:r>
            <a:r>
              <a:rPr lang="en-US" sz="2400" dirty="0">
                <a:solidFill>
                  <a:schemeClr val="tx1">
                    <a:lumMod val="65000"/>
                    <a:lumOff val="35000"/>
                  </a:schemeClr>
                </a:solidFill>
                <a:latin typeface="Montserrat" panose="00000500000000000000" pitchFamily="2" charset="0"/>
              </a:rPr>
              <a:t>annual spend, representing nearly 11% of the TOTAL yearly spend in Texas, for less than 0.6% of the total members</a:t>
            </a:r>
          </a:p>
          <a:p>
            <a:pPr algn="ctr"/>
            <a:endParaRPr lang="en-US" sz="2400" dirty="0"/>
          </a:p>
          <a:p>
            <a:pPr algn="ctr"/>
            <a:endParaRPr lang="en-US" sz="2400" dirty="0"/>
          </a:p>
          <a:p>
            <a:pPr algn="ctr"/>
            <a:endParaRPr lang="en-US" sz="2400" dirty="0"/>
          </a:p>
          <a:p>
            <a:pPr algn="ctr"/>
            <a:r>
              <a:rPr lang="en-US" sz="4800" dirty="0"/>
              <a:t> </a:t>
            </a:r>
            <a:endParaRPr lang="en-US" sz="4400" dirty="0"/>
          </a:p>
          <a:p>
            <a:pPr algn="ctr"/>
            <a:r>
              <a:rPr lang="en-US" sz="4400" dirty="0"/>
              <a:t> </a:t>
            </a:r>
          </a:p>
        </p:txBody>
      </p:sp>
    </p:spTree>
    <p:extLst>
      <p:ext uri="{BB962C8B-B14F-4D97-AF65-F5344CB8AC3E}">
        <p14:creationId xmlns:p14="http://schemas.microsoft.com/office/powerpoint/2010/main" val="3010229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4ED9C78-A9CF-4558-8FB4-CFAB5326C967}"/>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A504AB01-3FB3-8EAB-6F66-0B06C2D9144B}"/>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689BD7CB-2BC4-A167-9BC3-B3BB5572D513}"/>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The Camden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61A85258-3E0A-6D41-A7F6-26FCD8085C90}"/>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41BB9378-42C0-0BB5-8873-BB9D2F9B1CEE}"/>
              </a:ext>
            </a:extLst>
          </p:cNvPr>
          <p:cNvSpPr txBox="1"/>
          <p:nvPr/>
        </p:nvSpPr>
        <p:spPr>
          <a:xfrm>
            <a:off x="375912" y="1933725"/>
            <a:ext cx="6684646" cy="3753261"/>
          </a:xfrm>
          <a:prstGeom prst="rect">
            <a:avLst/>
          </a:prstGeom>
          <a:noFill/>
          <a:ln>
            <a:noFill/>
          </a:ln>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Times New Roman" panose="02020603050405020304" pitchFamily="18" charset="0"/>
              </a:rPr>
              <a:t>Analyzed medical claims data for the 3 hospitals and ERs in Camden from 2002 to 2007, examining 387,000 records for 98,000 patients</a:t>
            </a:r>
          </a:p>
          <a:p>
            <a:pPr marL="742950" lvl="1" indent="-285750">
              <a:buFont typeface="Courier New" panose="02070309020205020404" pitchFamily="49" charset="0"/>
              <a:buChar char="o"/>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171450" lvl="0" indent="-171450">
              <a:buFont typeface="Arial" panose="020B0604020202020204" pitchFamily="34" charset="0"/>
              <a:buChar char="•"/>
            </a:pPr>
            <a:r>
              <a:rPr lang="en-US" sz="2000" dirty="0">
                <a:solidFill>
                  <a:schemeClr val="tx1">
                    <a:lumMod val="65000"/>
                    <a:lumOff val="35000"/>
                  </a:schemeClr>
                </a:solidFill>
                <a:latin typeface="Montserrat" panose="00000500000000000000" pitchFamily="2" charset="0"/>
                <a:ea typeface="Times New Roman" panose="02020603050405020304" pitchFamily="18" charset="0"/>
              </a:rPr>
              <a:t>80% of the total cost for treating 98,000 patients was generated by only 13% of those patients. The authors of the paper referred to these patients as “super users”</a:t>
            </a:r>
          </a:p>
          <a:p>
            <a:pPr marL="171450" lvl="0" indent="-171450">
              <a:buFont typeface="Arial" panose="020B0604020202020204" pitchFamily="34" charset="0"/>
              <a:buChar char="•"/>
            </a:pPr>
            <a:endParaRPr lang="en-US" sz="2000" dirty="0">
              <a:solidFill>
                <a:schemeClr val="tx1">
                  <a:lumMod val="65000"/>
                  <a:lumOff val="35000"/>
                </a:schemeClr>
              </a:solidFill>
              <a:latin typeface="Montserrat" panose="00000500000000000000" pitchFamily="2" charset="0"/>
              <a:ea typeface="Times New Roman" panose="02020603050405020304" pitchFamily="18" charset="0"/>
            </a:endParaRPr>
          </a:p>
          <a:p>
            <a:pPr marL="171450" lvl="0" indent="-171450">
              <a:buFont typeface="Arial" panose="020B0604020202020204" pitchFamily="34" charset="0"/>
              <a:buChar char="•"/>
            </a:pPr>
            <a:r>
              <a:rPr lang="en-US" sz="2000" b="1" dirty="0">
                <a:solidFill>
                  <a:schemeClr val="tx1">
                    <a:lumMod val="65000"/>
                    <a:lumOff val="35000"/>
                  </a:schemeClr>
                </a:solidFill>
                <a:latin typeface="Montserrat" panose="00000500000000000000" pitchFamily="2" charset="0"/>
                <a:ea typeface="Times New Roman" panose="02020603050405020304" pitchFamily="18" charset="0"/>
              </a:rPr>
              <a:t>The common denominator repeatedly noted in this patient population was the presence of tri-diagnosis: a chronic heath condition, mental illness, and substance abuse</a:t>
            </a:r>
          </a:p>
        </p:txBody>
      </p:sp>
      <p:pic>
        <p:nvPicPr>
          <p:cNvPr id="5" name="Picture 4">
            <a:extLst>
              <a:ext uri="{FF2B5EF4-FFF2-40B4-BE49-F238E27FC236}">
                <a16:creationId xmlns:a16="http://schemas.microsoft.com/office/drawing/2014/main" id="{4A86B5D1-0A48-AAB0-68BE-FDEC1D5C8D26}"/>
              </a:ext>
            </a:extLst>
          </p:cNvPr>
          <p:cNvPicPr>
            <a:picLocks noChangeAspect="1"/>
          </p:cNvPicPr>
          <p:nvPr/>
        </p:nvPicPr>
        <p:blipFill>
          <a:blip r:embed="rId3"/>
          <a:stretch>
            <a:fillRect/>
          </a:stretch>
        </p:blipFill>
        <p:spPr>
          <a:xfrm>
            <a:off x="7466326" y="2671076"/>
            <a:ext cx="4318405" cy="2011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352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1AAB294-3494-1C87-65EC-CEB504CA7969}"/>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4CC89BF5-1F1B-D28A-2EE3-86E9788335B3}"/>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BA3AEB5F-AA97-D829-26CD-396376133F4C}"/>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The Camden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6D5354D4-BD90-6904-FEB8-A8C0DE22BE5D}"/>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978635C1-F3D3-5FA9-DA4F-3E6E5FB56EA8}"/>
              </a:ext>
            </a:extLst>
          </p:cNvPr>
          <p:cNvSpPr txBox="1"/>
          <p:nvPr/>
        </p:nvSpPr>
        <p:spPr>
          <a:xfrm>
            <a:off x="375912" y="1933725"/>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r>
              <a:rPr lang="en-US" sz="2000" dirty="0">
                <a:solidFill>
                  <a:schemeClr val="tx1">
                    <a:lumMod val="65000"/>
                    <a:lumOff val="35000"/>
                  </a:schemeClr>
                </a:solidFill>
                <a:latin typeface="Montserrat" panose="00000500000000000000" pitchFamily="2" charset="0"/>
                <a:ea typeface="Times New Roman" panose="02020603050405020304" pitchFamily="18" charset="0"/>
              </a:rPr>
              <a:t>In 2007, based upon the results of the data, they piloted a case management program, with a nurse practitioner, social worker, and community health worker assigned to each patient. </a:t>
            </a:r>
          </a:p>
          <a:p>
            <a:pPr marL="342900" lvl="0" indent="-342900">
              <a:buFont typeface="Symbol" panose="05050102010706020507" pitchFamily="18" charset="2"/>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342900" lvl="0" indent="-342900">
              <a:buFont typeface="Symbol" panose="05050102010706020507" pitchFamily="18" charset="2"/>
              <a:buChar char=""/>
            </a:pPr>
            <a:r>
              <a:rPr lang="en-US" sz="2000" dirty="0">
                <a:solidFill>
                  <a:schemeClr val="tx1">
                    <a:lumMod val="65000"/>
                    <a:lumOff val="35000"/>
                  </a:schemeClr>
                </a:solidFill>
                <a:latin typeface="Montserrat" panose="00000500000000000000" pitchFamily="2" charset="0"/>
                <a:ea typeface="Times New Roman" panose="02020603050405020304" pitchFamily="18" charset="0"/>
              </a:rPr>
              <a:t>The case management team provided medical care, access to community resources (including obtaining health insurance, housing, food, medications etc.), and emotional support to the patient at their homes, in homeless shelters, and sometimes on the street. </a:t>
            </a:r>
          </a:p>
          <a:p>
            <a:pPr marL="342900" lvl="0" indent="-342900">
              <a:buFont typeface="Symbol" panose="05050102010706020507" pitchFamily="18" charset="2"/>
              <a:buChar char=""/>
            </a:pPr>
            <a:endParaRPr lang="en-US" sz="2000" dirty="0">
              <a:solidFill>
                <a:schemeClr val="tx1">
                  <a:lumMod val="65000"/>
                  <a:lumOff val="35000"/>
                </a:schemeClr>
              </a:solidFill>
              <a:latin typeface="Montserrat" panose="00000500000000000000" pitchFamily="2" charset="0"/>
              <a:ea typeface="Calibri" panose="020F0502020204030204" pitchFamily="34" charset="0"/>
            </a:endParaRPr>
          </a:p>
          <a:p>
            <a:pPr marL="342900" lvl="0" indent="-342900">
              <a:buFont typeface="Symbol" panose="05050102010706020507" pitchFamily="18" charset="2"/>
              <a:buChar char=""/>
            </a:pPr>
            <a:r>
              <a:rPr lang="en-US" sz="2000" b="1" dirty="0">
                <a:solidFill>
                  <a:schemeClr val="tx1">
                    <a:lumMod val="65000"/>
                    <a:lumOff val="35000"/>
                  </a:schemeClr>
                </a:solidFill>
                <a:latin typeface="Montserrat" panose="00000500000000000000" pitchFamily="2" charset="0"/>
                <a:ea typeface="Times New Roman" panose="02020603050405020304" pitchFamily="18" charset="0"/>
              </a:rPr>
              <a:t>Results of the program:</a:t>
            </a: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a:p>
            <a:pPr marL="742950" lvl="1" indent="-285750">
              <a:buFont typeface="Courier New" panose="02070309020205020404" pitchFamily="49" charset="0"/>
              <a:buChar char="o"/>
            </a:pPr>
            <a:r>
              <a:rPr lang="en-US" sz="2000" b="1" dirty="0">
                <a:solidFill>
                  <a:schemeClr val="tx1">
                    <a:lumMod val="65000"/>
                    <a:lumOff val="35000"/>
                  </a:schemeClr>
                </a:solidFill>
                <a:latin typeface="Montserrat" panose="00000500000000000000" pitchFamily="2" charset="0"/>
                <a:ea typeface="Times New Roman" panose="02020603050405020304" pitchFamily="18" charset="0"/>
              </a:rPr>
              <a:t>56% reduction in hospital charges</a:t>
            </a: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a:p>
            <a:pPr marL="742950" lvl="1" indent="-285750">
              <a:buFont typeface="Courier New" panose="02070309020205020404" pitchFamily="49" charset="0"/>
              <a:buChar char="o"/>
            </a:pPr>
            <a:r>
              <a:rPr lang="en-US" sz="2000" b="1" dirty="0">
                <a:solidFill>
                  <a:schemeClr val="tx1">
                    <a:lumMod val="65000"/>
                    <a:lumOff val="35000"/>
                  </a:schemeClr>
                </a:solidFill>
                <a:latin typeface="Montserrat" panose="00000500000000000000" pitchFamily="2" charset="0"/>
                <a:ea typeface="Times New Roman" panose="02020603050405020304" pitchFamily="18" charset="0"/>
              </a:rPr>
              <a:t>40% reduction in ER visits</a:t>
            </a: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spTree>
    <p:extLst>
      <p:ext uri="{BB962C8B-B14F-4D97-AF65-F5344CB8AC3E}">
        <p14:creationId xmlns:p14="http://schemas.microsoft.com/office/powerpoint/2010/main" val="246329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2461CD6-83B2-21B5-8D52-1FD9114B2121}"/>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EBDBB0E3-73FD-E90B-7AEE-CC7E2D3BB54D}"/>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C868C44E-EA35-BD1D-AE16-85DA9EA08A78}"/>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The Camden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1FB37DC-76CB-3862-F5B2-BAC6EF5E1038}"/>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9A901425-2248-7AA6-1D85-FE1F4A78E595}"/>
              </a:ext>
            </a:extLst>
          </p:cNvPr>
          <p:cNvSpPr txBox="1"/>
          <p:nvPr/>
        </p:nvSpPr>
        <p:spPr>
          <a:xfrm>
            <a:off x="375912" y="1933725"/>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pic>
        <p:nvPicPr>
          <p:cNvPr id="4" name="Picture 3">
            <a:extLst>
              <a:ext uri="{FF2B5EF4-FFF2-40B4-BE49-F238E27FC236}">
                <a16:creationId xmlns:a16="http://schemas.microsoft.com/office/drawing/2014/main" id="{6DFF19FE-E1C0-8001-221F-48001A41DB3C}"/>
              </a:ext>
            </a:extLst>
          </p:cNvPr>
          <p:cNvPicPr>
            <a:picLocks noChangeAspect="1"/>
          </p:cNvPicPr>
          <p:nvPr/>
        </p:nvPicPr>
        <p:blipFill>
          <a:blip r:embed="rId3"/>
          <a:stretch>
            <a:fillRect/>
          </a:stretch>
        </p:blipFill>
        <p:spPr>
          <a:xfrm>
            <a:off x="2302439" y="1912676"/>
            <a:ext cx="7909650" cy="4206240"/>
          </a:xfrm>
          <a:prstGeom prst="rect">
            <a:avLst/>
          </a:prstGeom>
        </p:spPr>
      </p:pic>
    </p:spTree>
    <p:extLst>
      <p:ext uri="{BB962C8B-B14F-4D97-AF65-F5344CB8AC3E}">
        <p14:creationId xmlns:p14="http://schemas.microsoft.com/office/powerpoint/2010/main" val="209927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FF0D229-A23A-01CE-2BF6-56D824FFA8E9}"/>
            </a:ext>
          </a:extLst>
        </p:cNvPr>
        <p:cNvGrpSpPr/>
        <p:nvPr/>
      </p:nvGrpSpPr>
      <p:grpSpPr>
        <a:xfrm>
          <a:off x="0" y="0"/>
          <a:ext cx="0" cy="0"/>
          <a:chOff x="0" y="0"/>
          <a:chExt cx="0" cy="0"/>
        </a:xfrm>
      </p:grpSpPr>
      <p:sp>
        <p:nvSpPr>
          <p:cNvPr id="109" name="Google Shape;109;p2">
            <a:extLst>
              <a:ext uri="{FF2B5EF4-FFF2-40B4-BE49-F238E27FC236}">
                <a16:creationId xmlns:a16="http://schemas.microsoft.com/office/drawing/2014/main" id="{60F71CFB-5BA1-AAE0-EA46-726DC6BEC597}"/>
              </a:ext>
            </a:extLst>
          </p:cNvPr>
          <p:cNvSpPr txBox="1"/>
          <p:nvPr/>
        </p:nvSpPr>
        <p:spPr>
          <a:xfrm>
            <a:off x="484731" y="698565"/>
            <a:ext cx="11300000" cy="765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rgbClr val="0087ED"/>
              </a:solidFill>
              <a:latin typeface="Calibri"/>
              <a:ea typeface="Calibri"/>
              <a:cs typeface="Calibri"/>
              <a:sym typeface="Calibri"/>
            </a:endParaRPr>
          </a:p>
        </p:txBody>
      </p:sp>
      <p:sp>
        <p:nvSpPr>
          <p:cNvPr id="110" name="Google Shape;110;p2">
            <a:extLst>
              <a:ext uri="{FF2B5EF4-FFF2-40B4-BE49-F238E27FC236}">
                <a16:creationId xmlns:a16="http://schemas.microsoft.com/office/drawing/2014/main" id="{B099241A-527D-3329-5304-1E8EB0064650}"/>
              </a:ext>
            </a:extLst>
          </p:cNvPr>
          <p:cNvSpPr txBox="1"/>
          <p:nvPr/>
        </p:nvSpPr>
        <p:spPr>
          <a:xfrm>
            <a:off x="1055873" y="739084"/>
            <a:ext cx="8534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chemeClr val="lt1"/>
                </a:solidFill>
              </a:rPr>
              <a:t>Case Study: The Camden Initiative </a:t>
            </a:r>
            <a:br>
              <a:rPr lang="en-US" sz="2800" b="1" i="0" u="none" strike="noStrike" cap="none" dirty="0">
                <a:solidFill>
                  <a:schemeClr val="lt1"/>
                </a:solidFill>
                <a:latin typeface="Arial"/>
                <a:ea typeface="Arial"/>
                <a:cs typeface="Arial"/>
                <a:sym typeface="Arial"/>
              </a:rPr>
            </a:b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CDDFED8E-CCFA-D04E-F593-200B3605060C}"/>
              </a:ext>
            </a:extLst>
          </p:cNvPr>
          <p:cNvSpPr txBox="1"/>
          <p:nvPr/>
        </p:nvSpPr>
        <p:spPr>
          <a:xfrm>
            <a:off x="37913" y="6233578"/>
            <a:ext cx="8962247" cy="215444"/>
          </a:xfrm>
          <a:prstGeom prst="rect">
            <a:avLst/>
          </a:prstGeom>
          <a:noFill/>
        </p:spPr>
        <p:txBody>
          <a:bodyPr wrap="square" rtlCol="0">
            <a:spAutoFit/>
          </a:bodyPr>
          <a:lstStyle/>
          <a:p>
            <a:r>
              <a:rPr lang="en-US" sz="800" dirty="0">
                <a:latin typeface="Montserrat" panose="00000500000000000000" pitchFamily="2" charset="0"/>
              </a:rPr>
              <a:t>  </a:t>
            </a:r>
          </a:p>
        </p:txBody>
      </p:sp>
      <p:sp>
        <p:nvSpPr>
          <p:cNvPr id="3" name="Google Shape;103;p20">
            <a:extLst>
              <a:ext uri="{FF2B5EF4-FFF2-40B4-BE49-F238E27FC236}">
                <a16:creationId xmlns:a16="http://schemas.microsoft.com/office/drawing/2014/main" id="{150267B5-2D40-060C-8EAD-DC8FEE55F6CE}"/>
              </a:ext>
            </a:extLst>
          </p:cNvPr>
          <p:cNvSpPr txBox="1"/>
          <p:nvPr/>
        </p:nvSpPr>
        <p:spPr>
          <a:xfrm>
            <a:off x="375912" y="1933725"/>
            <a:ext cx="10457992" cy="3753261"/>
          </a:xfrm>
          <a:prstGeom prst="rect">
            <a:avLst/>
          </a:prstGeom>
          <a:noFill/>
          <a:ln>
            <a:noFill/>
          </a:ln>
        </p:spPr>
        <p:txBody>
          <a:bodyPr spcFirstLastPara="1" wrap="square" lIns="91425" tIns="91425" rIns="91425" bIns="91425" anchor="t" anchorCtr="0">
            <a:noAutofit/>
          </a:bodyPr>
          <a:lstStyle/>
          <a:p>
            <a:pPr marL="342900" lvl="0" indent="-342900">
              <a:buFont typeface="Symbol" panose="05050102010706020507" pitchFamily="18" charset="2"/>
              <a:buChar char=""/>
            </a:pPr>
            <a:endParaRPr lang="en-US" sz="2000" b="1" dirty="0">
              <a:solidFill>
                <a:schemeClr val="tx1">
                  <a:lumMod val="65000"/>
                  <a:lumOff val="35000"/>
                </a:schemeClr>
              </a:solidFill>
              <a:latin typeface="Montserrat" panose="00000500000000000000" pitchFamily="2" charset="0"/>
              <a:ea typeface="Calibri" panose="020F0502020204030204" pitchFamily="34" charset="0"/>
            </a:endParaRPr>
          </a:p>
        </p:txBody>
      </p:sp>
      <p:pic>
        <p:nvPicPr>
          <p:cNvPr id="5" name="Picture 4">
            <a:extLst>
              <a:ext uri="{FF2B5EF4-FFF2-40B4-BE49-F238E27FC236}">
                <a16:creationId xmlns:a16="http://schemas.microsoft.com/office/drawing/2014/main" id="{61B50B3E-F725-058D-05D6-29E6DD546980}"/>
              </a:ext>
            </a:extLst>
          </p:cNvPr>
          <p:cNvPicPr>
            <a:picLocks noChangeAspect="1"/>
          </p:cNvPicPr>
          <p:nvPr/>
        </p:nvPicPr>
        <p:blipFill>
          <a:blip r:embed="rId3"/>
          <a:stretch>
            <a:fillRect/>
          </a:stretch>
        </p:blipFill>
        <p:spPr>
          <a:xfrm>
            <a:off x="2140714" y="2010757"/>
            <a:ext cx="7449559" cy="4023360"/>
          </a:xfrm>
          <a:prstGeom prst="rect">
            <a:avLst/>
          </a:prstGeom>
        </p:spPr>
      </p:pic>
    </p:spTree>
    <p:extLst>
      <p:ext uri="{BB962C8B-B14F-4D97-AF65-F5344CB8AC3E}">
        <p14:creationId xmlns:p14="http://schemas.microsoft.com/office/powerpoint/2010/main" val="25058873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1768</Words>
  <Application>Microsoft Office PowerPoint</Application>
  <PresentationFormat>Widescreen</PresentationFormat>
  <Paragraphs>174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Lato</vt:lpstr>
      <vt:lpstr>Montserrat</vt:lpstr>
      <vt:lpstr>Courier New</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Krista Gates</dc:creator>
  <cp:lastModifiedBy>Krista Gates</cp:lastModifiedBy>
  <cp:revision>3</cp:revision>
  <dcterms:created xsi:type="dcterms:W3CDTF">2020-10-22T20:45:41Z</dcterms:created>
  <dcterms:modified xsi:type="dcterms:W3CDTF">2025-09-29T19:06:53Z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0x010100D29D2243E8D70742AD56DE6889D65792</vt:lpwstr>
  </property>
</Properties>
</file>