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Montserrat" panose="000005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juSyC+CcguOMcD23FPXf3bh/f3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A08F6A-C1F7-4850-A438-88711653CDAA}">
  <a:tblStyle styleId="{F3A08F6A-C1F7-4850-A438-88711653CD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1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70" Type="http://customschemas.google.com/relationships/presentationmetadata" Target="metadata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Gates" userId="0cdf8af0b07fa73e" providerId="LiveId" clId="{9C89D875-3F6B-43E7-BDB1-54884A17153E}"/>
    <pc:docChg chg="custSel delSld modSld">
      <pc:chgData name="Krista Gates" userId="0cdf8af0b07fa73e" providerId="LiveId" clId="{9C89D875-3F6B-43E7-BDB1-54884A17153E}" dt="2025-09-29T19:04:46.494" v="161" actId="2696"/>
      <pc:docMkLst>
        <pc:docMk/>
      </pc:docMkLst>
      <pc:sldChg chg="modSp mod">
        <pc:chgData name="Krista Gates" userId="0cdf8af0b07fa73e" providerId="LiveId" clId="{9C89D875-3F6B-43E7-BDB1-54884A17153E}" dt="2025-09-29T19:03:35.507" v="138" actId="20577"/>
        <pc:sldMkLst>
          <pc:docMk/>
          <pc:sldMk cId="0" sldId="256"/>
        </pc:sldMkLst>
        <pc:spChg chg="mod">
          <ac:chgData name="Krista Gates" userId="0cdf8af0b07fa73e" providerId="LiveId" clId="{9C89D875-3F6B-43E7-BDB1-54884A17153E}" dt="2025-09-29T19:03:35.507" v="138" actId="20577"/>
          <ac:spMkLst>
            <pc:docMk/>
            <pc:sldMk cId="0" sldId="256"/>
            <ac:spMk id="101" creationId="{00000000-0000-0000-0000-000000000000}"/>
          </ac:spMkLst>
        </pc:spChg>
        <pc:spChg chg="mod">
          <ac:chgData name="Krista Gates" userId="0cdf8af0b07fa73e" providerId="LiveId" clId="{9C89D875-3F6B-43E7-BDB1-54884A17153E}" dt="2025-09-29T19:02:52.121" v="2" actId="20577"/>
          <ac:spMkLst>
            <pc:docMk/>
            <pc:sldMk cId="0" sldId="256"/>
            <ac:spMk id="102" creationId="{00000000-0000-0000-0000-000000000000}"/>
          </ac:spMkLst>
        </pc:spChg>
      </pc:sldChg>
      <pc:sldChg chg="del">
        <pc:chgData name="Krista Gates" userId="0cdf8af0b07fa73e" providerId="LiveId" clId="{9C89D875-3F6B-43E7-BDB1-54884A17153E}" dt="2025-09-29T19:03:41.239" v="139" actId="2696"/>
        <pc:sldMkLst>
          <pc:docMk/>
          <pc:sldMk cId="0" sldId="257"/>
        </pc:sldMkLst>
      </pc:sldChg>
      <pc:sldChg chg="del">
        <pc:chgData name="Krista Gates" userId="0cdf8af0b07fa73e" providerId="LiveId" clId="{9C89D875-3F6B-43E7-BDB1-54884A17153E}" dt="2025-09-29T19:03:43.827" v="140" actId="2696"/>
        <pc:sldMkLst>
          <pc:docMk/>
          <pc:sldMk cId="3519561719" sldId="289"/>
        </pc:sldMkLst>
      </pc:sldChg>
      <pc:sldChg chg="del">
        <pc:chgData name="Krista Gates" userId="0cdf8af0b07fa73e" providerId="LiveId" clId="{9C89D875-3F6B-43E7-BDB1-54884A17153E}" dt="2025-09-29T19:03:48.001" v="141" actId="2696"/>
        <pc:sldMkLst>
          <pc:docMk/>
          <pc:sldMk cId="2214341590" sldId="290"/>
        </pc:sldMkLst>
      </pc:sldChg>
      <pc:sldChg chg="del">
        <pc:chgData name="Krista Gates" userId="0cdf8af0b07fa73e" providerId="LiveId" clId="{9C89D875-3F6B-43E7-BDB1-54884A17153E}" dt="2025-09-29T19:04:43.101" v="160" actId="2696"/>
        <pc:sldMkLst>
          <pc:docMk/>
          <pc:sldMk cId="516787344" sldId="292"/>
        </pc:sldMkLst>
      </pc:sldChg>
      <pc:sldChg chg="del">
        <pc:chgData name="Krista Gates" userId="0cdf8af0b07fa73e" providerId="LiveId" clId="{9C89D875-3F6B-43E7-BDB1-54884A17153E}" dt="2025-09-29T19:04:46.494" v="161" actId="2696"/>
        <pc:sldMkLst>
          <pc:docMk/>
          <pc:sldMk cId="191200689" sldId="293"/>
        </pc:sldMkLst>
      </pc:sldChg>
      <pc:sldChg chg="del">
        <pc:chgData name="Krista Gates" userId="0cdf8af0b07fa73e" providerId="LiveId" clId="{9C89D875-3F6B-43E7-BDB1-54884A17153E}" dt="2025-09-29T19:03:50.325" v="142" actId="2696"/>
        <pc:sldMkLst>
          <pc:docMk/>
          <pc:sldMk cId="3010229683" sldId="294"/>
        </pc:sldMkLst>
      </pc:sldChg>
      <pc:sldChg chg="del">
        <pc:chgData name="Krista Gates" userId="0cdf8af0b07fa73e" providerId="LiveId" clId="{9C89D875-3F6B-43E7-BDB1-54884A17153E}" dt="2025-09-29T19:03:53.309" v="143" actId="2696"/>
        <pc:sldMkLst>
          <pc:docMk/>
          <pc:sldMk cId="2663520453" sldId="295"/>
        </pc:sldMkLst>
      </pc:sldChg>
      <pc:sldChg chg="del">
        <pc:chgData name="Krista Gates" userId="0cdf8af0b07fa73e" providerId="LiveId" clId="{9C89D875-3F6B-43E7-BDB1-54884A17153E}" dt="2025-09-29T19:03:55.913" v="144" actId="2696"/>
        <pc:sldMkLst>
          <pc:docMk/>
          <pc:sldMk cId="2463291776" sldId="296"/>
        </pc:sldMkLst>
      </pc:sldChg>
      <pc:sldChg chg="del">
        <pc:chgData name="Krista Gates" userId="0cdf8af0b07fa73e" providerId="LiveId" clId="{9C89D875-3F6B-43E7-BDB1-54884A17153E}" dt="2025-09-29T19:03:58.620" v="145" actId="2696"/>
        <pc:sldMkLst>
          <pc:docMk/>
          <pc:sldMk cId="2099275225" sldId="297"/>
        </pc:sldMkLst>
      </pc:sldChg>
      <pc:sldChg chg="del">
        <pc:chgData name="Krista Gates" userId="0cdf8af0b07fa73e" providerId="LiveId" clId="{9C89D875-3F6B-43E7-BDB1-54884A17153E}" dt="2025-09-29T19:04:01.593" v="146" actId="2696"/>
        <pc:sldMkLst>
          <pc:docMk/>
          <pc:sldMk cId="2505887368" sldId="298"/>
        </pc:sldMkLst>
      </pc:sldChg>
      <pc:sldChg chg="del">
        <pc:chgData name="Krista Gates" userId="0cdf8af0b07fa73e" providerId="LiveId" clId="{9C89D875-3F6B-43E7-BDB1-54884A17153E}" dt="2025-09-29T19:04:04.302" v="147" actId="2696"/>
        <pc:sldMkLst>
          <pc:docMk/>
          <pc:sldMk cId="1755574724" sldId="299"/>
        </pc:sldMkLst>
      </pc:sldChg>
      <pc:sldChg chg="del">
        <pc:chgData name="Krista Gates" userId="0cdf8af0b07fa73e" providerId="LiveId" clId="{9C89D875-3F6B-43E7-BDB1-54884A17153E}" dt="2025-09-29T19:04:07.036" v="148" actId="2696"/>
        <pc:sldMkLst>
          <pc:docMk/>
          <pc:sldMk cId="1154292083" sldId="300"/>
        </pc:sldMkLst>
      </pc:sldChg>
      <pc:sldChg chg="del">
        <pc:chgData name="Krista Gates" userId="0cdf8af0b07fa73e" providerId="LiveId" clId="{9C89D875-3F6B-43E7-BDB1-54884A17153E}" dt="2025-09-29T19:04:09.628" v="149" actId="2696"/>
        <pc:sldMkLst>
          <pc:docMk/>
          <pc:sldMk cId="3508658104" sldId="301"/>
        </pc:sldMkLst>
      </pc:sldChg>
      <pc:sldChg chg="del">
        <pc:chgData name="Krista Gates" userId="0cdf8af0b07fa73e" providerId="LiveId" clId="{9C89D875-3F6B-43E7-BDB1-54884A17153E}" dt="2025-09-29T19:04:12.796" v="150" actId="2696"/>
        <pc:sldMkLst>
          <pc:docMk/>
          <pc:sldMk cId="3212396375" sldId="302"/>
        </pc:sldMkLst>
      </pc:sldChg>
      <pc:sldChg chg="del">
        <pc:chgData name="Krista Gates" userId="0cdf8af0b07fa73e" providerId="LiveId" clId="{9C89D875-3F6B-43E7-BDB1-54884A17153E}" dt="2025-09-29T19:04:17.592" v="151" actId="2696"/>
        <pc:sldMkLst>
          <pc:docMk/>
          <pc:sldMk cId="261144639" sldId="303"/>
        </pc:sldMkLst>
      </pc:sldChg>
      <pc:sldChg chg="del">
        <pc:chgData name="Krista Gates" userId="0cdf8af0b07fa73e" providerId="LiveId" clId="{9C89D875-3F6B-43E7-BDB1-54884A17153E}" dt="2025-09-29T19:04:20.377" v="152" actId="2696"/>
        <pc:sldMkLst>
          <pc:docMk/>
          <pc:sldMk cId="2664697057" sldId="304"/>
        </pc:sldMkLst>
      </pc:sldChg>
      <pc:sldChg chg="del">
        <pc:chgData name="Krista Gates" userId="0cdf8af0b07fa73e" providerId="LiveId" clId="{9C89D875-3F6B-43E7-BDB1-54884A17153E}" dt="2025-09-29T19:04:23.137" v="153" actId="2696"/>
        <pc:sldMkLst>
          <pc:docMk/>
          <pc:sldMk cId="2953423394" sldId="305"/>
        </pc:sldMkLst>
      </pc:sldChg>
      <pc:sldChg chg="del">
        <pc:chgData name="Krista Gates" userId="0cdf8af0b07fa73e" providerId="LiveId" clId="{9C89D875-3F6B-43E7-BDB1-54884A17153E}" dt="2025-09-29T19:04:25.780" v="154" actId="2696"/>
        <pc:sldMkLst>
          <pc:docMk/>
          <pc:sldMk cId="3603760442" sldId="307"/>
        </pc:sldMkLst>
      </pc:sldChg>
      <pc:sldChg chg="del">
        <pc:chgData name="Krista Gates" userId="0cdf8af0b07fa73e" providerId="LiveId" clId="{9C89D875-3F6B-43E7-BDB1-54884A17153E}" dt="2025-09-29T19:04:28.509" v="155" actId="2696"/>
        <pc:sldMkLst>
          <pc:docMk/>
          <pc:sldMk cId="2357522057" sldId="308"/>
        </pc:sldMkLst>
      </pc:sldChg>
      <pc:sldChg chg="del">
        <pc:chgData name="Krista Gates" userId="0cdf8af0b07fa73e" providerId="LiveId" clId="{9C89D875-3F6B-43E7-BDB1-54884A17153E}" dt="2025-09-29T19:04:31.953" v="156" actId="2696"/>
        <pc:sldMkLst>
          <pc:docMk/>
          <pc:sldMk cId="1204960825" sldId="309"/>
        </pc:sldMkLst>
      </pc:sldChg>
      <pc:sldChg chg="del">
        <pc:chgData name="Krista Gates" userId="0cdf8af0b07fa73e" providerId="LiveId" clId="{9C89D875-3F6B-43E7-BDB1-54884A17153E}" dt="2025-09-29T19:04:34.683" v="157" actId="2696"/>
        <pc:sldMkLst>
          <pc:docMk/>
          <pc:sldMk cId="1604236586" sldId="310"/>
        </pc:sldMkLst>
      </pc:sldChg>
      <pc:sldChg chg="del">
        <pc:chgData name="Krista Gates" userId="0cdf8af0b07fa73e" providerId="LiveId" clId="{9C89D875-3F6B-43E7-BDB1-54884A17153E}" dt="2025-09-29T19:04:37.770" v="158" actId="2696"/>
        <pc:sldMkLst>
          <pc:docMk/>
          <pc:sldMk cId="1873782516" sldId="311"/>
        </pc:sldMkLst>
      </pc:sldChg>
      <pc:sldChg chg="del">
        <pc:chgData name="Krista Gates" userId="0cdf8af0b07fa73e" providerId="LiveId" clId="{9C89D875-3F6B-43E7-BDB1-54884A17153E}" dt="2025-09-29T19:04:40.365" v="159" actId="2696"/>
        <pc:sldMkLst>
          <pc:docMk/>
          <pc:sldMk cId="755490226" sldId="3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Prescription</a:t>
            </a:r>
            <a:r>
              <a:rPr lang="en-US" baseline="0" dirty="0"/>
              <a:t> Opioid Addiction Treatment Study (POATS)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Receiving agonist 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Percent abstinent from opioids at 42 months</c:v>
                </c:pt>
                <c:pt idx="1">
                  <c:v>Percent abstinent from opioids at 18 months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9-4DB2-86AB-34DE8FC5AB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receiving agonist treatment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Percent abstinent from opioids at 42 months</c:v>
                </c:pt>
                <c:pt idx="1">
                  <c:v>Percent abstinent from opioids at 18 months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9-4DB2-86AB-34DE8FC5A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9959232"/>
        <c:axId val="1199943840"/>
      </c:barChart>
      <c:catAx>
        <c:axId val="119995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943840"/>
        <c:crosses val="autoZero"/>
        <c:auto val="1"/>
        <c:lblAlgn val="ctr"/>
        <c:lblOffset val="100"/>
        <c:noMultiLvlLbl val="0"/>
      </c:catAx>
      <c:valAx>
        <c:axId val="1199943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95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3644"/>
              </a:buClr>
              <a:buSzPts val="1200"/>
              <a:buFont typeface="Lato"/>
              <a:buNone/>
            </a:pPr>
            <a:r>
              <a:rPr lang="en-US" sz="1200">
                <a:solidFill>
                  <a:srgbClr val="253644"/>
                </a:solidFill>
                <a:latin typeface="Lato"/>
                <a:ea typeface="Lato"/>
                <a:cs typeface="Lato"/>
                <a:sym typeface="Lato"/>
              </a:rPr>
              <a:t>Buprenorphine affinity for the </a:t>
            </a:r>
            <a:r>
              <a:rPr lang="en-US" b="0" i="0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mu opioid receptor is approximately 1.7 times that of hydromorphone, 5.4 times that of morphine, 6.2 times that of fentanyl, and 120 times that of oxycodone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F1B019B2-1924-03E5-94A2-076CD6C24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>
            <a:extLst>
              <a:ext uri="{FF2B5EF4-FFF2-40B4-BE49-F238E27FC236}">
                <a16:creationId xmlns:a16="http://schemas.microsoft.com/office/drawing/2014/main" id="{0F9C1E0D-85C3-E7F2-3C4C-583BC57EE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>
            <a:extLst>
              <a:ext uri="{FF2B5EF4-FFF2-40B4-BE49-F238E27FC236}">
                <a16:creationId xmlns:a16="http://schemas.microsoft.com/office/drawing/2014/main" id="{4FB3260D-88AD-53BA-AF3C-A2A4B27E43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18579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3644"/>
              </a:buClr>
              <a:buSzPts val="1200"/>
              <a:buFont typeface="Lato"/>
              <a:buNone/>
            </a:pPr>
            <a:r>
              <a:rPr lang="en-US" sz="1200">
                <a:solidFill>
                  <a:srgbClr val="253644"/>
                </a:solidFill>
                <a:latin typeface="Lato"/>
                <a:ea typeface="Lato"/>
                <a:cs typeface="Lato"/>
                <a:sym typeface="Lato"/>
              </a:rPr>
              <a:t>Psychotomimetic effects: hallucinations and delusions occurring in a normal individual </a:t>
            </a: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3644"/>
              </a:buClr>
              <a:buSzPts val="1200"/>
              <a:buFont typeface="Lato"/>
              <a:buNone/>
            </a:pPr>
            <a:r>
              <a:rPr lang="en-US" sz="1200">
                <a:solidFill>
                  <a:srgbClr val="253644"/>
                </a:solidFill>
                <a:latin typeface="Lato"/>
                <a:ea typeface="Lato"/>
                <a:cs typeface="Lato"/>
                <a:sym typeface="Lato"/>
              </a:rPr>
              <a:t>Suboxone: starting dose 2-4mg, maintenance dose 12-16mg, max dose 24mg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3644"/>
              </a:buClr>
              <a:buSzPts val="1200"/>
              <a:buFont typeface="Lato"/>
              <a:buNone/>
            </a:pPr>
            <a:r>
              <a:rPr lang="en-US" sz="1200">
                <a:solidFill>
                  <a:srgbClr val="253644"/>
                </a:solidFill>
                <a:latin typeface="Lato"/>
                <a:ea typeface="Lato"/>
                <a:cs typeface="Lato"/>
                <a:sym typeface="Lato"/>
              </a:rPr>
              <a:t>Butrans: starting dose 5-10mcg (if patient is opioid naïve start lower, higher dose for patients previously on opioids), average dose: 5mcg-20mcg, max dose 20mcg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3644"/>
              </a:buClr>
              <a:buSzPts val="1200"/>
              <a:buFont typeface="Lato"/>
              <a:buNone/>
            </a:pPr>
            <a:r>
              <a:rPr lang="en-US" sz="1200">
                <a:solidFill>
                  <a:srgbClr val="253644"/>
                </a:solidFill>
                <a:latin typeface="Lato"/>
                <a:ea typeface="Lato"/>
                <a:cs typeface="Lato"/>
                <a:sym typeface="Lato"/>
              </a:rPr>
              <a:t>Belbucca: starting dose and average dose is dependent upon previous opioid use, but ranges from 75mcg qd to 300mg BID, max dose 900mcg BID</a:t>
            </a: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536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60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4"/>
          <p:cNvSpPr/>
          <p:nvPr/>
        </p:nvSpPr>
        <p:spPr>
          <a:xfrm>
            <a:off x="17500" y="75"/>
            <a:ext cx="12174600" cy="6858000"/>
          </a:xfrm>
          <a:prstGeom prst="rect">
            <a:avLst/>
          </a:pr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body" idx="1"/>
          </p:nvPr>
        </p:nvSpPr>
        <p:spPr>
          <a:xfrm rot="5400000">
            <a:off x="4143148" y="-1479323"/>
            <a:ext cx="3905704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408214" y="361497"/>
            <a:ext cx="75655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EFE"/>
            </a:gs>
            <a:gs pos="50000">
              <a:srgbClr val="F2F2F2"/>
            </a:gs>
            <a:gs pos="100000">
              <a:srgbClr val="F2F2F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1075" y="0"/>
            <a:ext cx="1193442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33"/>
          <p:cNvSpPr/>
          <p:nvPr/>
        </p:nvSpPr>
        <p:spPr>
          <a:xfrm rot="5400000">
            <a:off x="3734608" y="-3160941"/>
            <a:ext cx="914400" cy="8377696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3"/>
          <p:cNvSpPr/>
          <p:nvPr/>
        </p:nvSpPr>
        <p:spPr>
          <a:xfrm rot="5400000">
            <a:off x="3734606" y="-3160993"/>
            <a:ext cx="914400" cy="83778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9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FF52C-DDE7-4D0F-9FFB-1DCD0AC2994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69544" y="5935356"/>
            <a:ext cx="804742" cy="60355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/>
        </p:nvSpPr>
        <p:spPr>
          <a:xfrm>
            <a:off x="2102347" y="3504924"/>
            <a:ext cx="87652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sym typeface="Arial"/>
              </a:rPr>
              <a:t>Medication Assist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ed Treatment and Buprenorphine Micro Induction </a:t>
            </a:r>
            <a:endParaRPr sz="2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827811" y="2087542"/>
            <a:ext cx="903975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Montserrat"/>
                <a:ea typeface="Calibri"/>
                <a:cs typeface="Calibri"/>
                <a:sym typeface="Montserrat"/>
              </a:rPr>
              <a:t>How to Save a Million Lives Series: Part 2</a:t>
            </a:r>
            <a:endParaRPr sz="2400" b="1" i="0" u="none" strike="noStrike" cap="none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33276" y="4845342"/>
            <a:ext cx="42738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Paul Lynch, MD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7F7F7F"/>
                </a:solidFill>
                <a:latin typeface="Montserrat"/>
                <a:sym typeface="Montserrat"/>
              </a:rPr>
              <a:t>Founder and CEO, US Pain Care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Email: LynchMD@gmail.com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Cell: 480-310-3878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C9AA99-6A04-6F8B-D279-0815B16B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59" y="744555"/>
            <a:ext cx="1097281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2086450" y="753492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Benefits of Buprenorphine Therapy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609599" y="2049135"/>
            <a:ext cx="7098891" cy="405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Advantages for pain management: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1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Increased efficacy for neuropathic pain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Reduces the hypersensitivity and hyperalgesia associated with neuropathic pain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Ease of use in elderly patients and those with renal impairment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Less immunosuppression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Decreased development of tolerance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086" y="1464164"/>
            <a:ext cx="2494315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5713" y="2612290"/>
            <a:ext cx="2800316" cy="292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1867525" y="771667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Benefits of Buprenorphine Therapy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609599" y="2049135"/>
            <a:ext cx="7098891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Advantages for OUD treatment: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Estimated mortality reduction of approximately 50% among people with OUD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Improved social functioning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Decreased injectable drug use and associated infectious diseases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Better quality of life than those not in treatment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Reduced levels of crime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7079" y="1507192"/>
            <a:ext cx="3024968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490" y="2854510"/>
            <a:ext cx="3182112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1950200" y="771667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Benefits of Buprenorphine Therapy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231385" y="1590667"/>
            <a:ext cx="7098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Relapse and retention rates for 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444" y="2229764"/>
            <a:ext cx="7081112" cy="4023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1" name="Google Shape;211;p12"/>
          <p:cNvSpPr txBox="1"/>
          <p:nvPr/>
        </p:nvSpPr>
        <p:spPr>
          <a:xfrm>
            <a:off x="231385" y="6430556"/>
            <a:ext cx="60976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Hser YI, Evans E, Huang D, et al. Long-term outcomes after randomization to buprenorphine/naloxone versus methadone in a multi-site trial. </a:t>
            </a:r>
            <a:r>
              <a:rPr lang="en-US" sz="800" b="0" i="1" u="none" strike="noStrike" cap="non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Addiction</a:t>
            </a:r>
            <a:r>
              <a:rPr lang="en-US" sz="800" b="0" i="0" u="none" strike="noStrike" cap="non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. 2016;111(4):695-705</a:t>
            </a:r>
            <a:endParaRPr sz="8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1828800" y="762567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Benefits of Buprenorphine Therapy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8" name="Google Shape;218;p13"/>
          <p:cNvGraphicFramePr/>
          <p:nvPr/>
        </p:nvGraphicFramePr>
        <p:xfrm>
          <a:off x="2504275" y="1689376"/>
          <a:ext cx="726948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9" name="Google Shape;219;p13"/>
          <p:cNvSpPr txBox="1"/>
          <p:nvPr/>
        </p:nvSpPr>
        <p:spPr>
          <a:xfrm>
            <a:off x="108155" y="6422353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Weiss, R. D., &amp; Rao, V. (2017). The prescription opioid addiction treatment study: what have we learned. </a:t>
            </a:r>
            <a:r>
              <a:rPr lang="en-US" sz="800" b="0" i="1" u="none" strike="noStrike" cap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Drug and alcohol dependence</a:t>
            </a:r>
            <a:r>
              <a:rPr lang="en-US" sz="800" b="0" i="0" u="none" strike="noStrike" cap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, </a:t>
            </a:r>
            <a:r>
              <a:rPr lang="en-US" sz="800" b="0" i="1" u="none" strike="noStrike" cap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173</a:t>
            </a:r>
            <a:r>
              <a:rPr lang="en-US" sz="800" b="0" i="0" u="none" strike="noStrike" cap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, S48-S54</a:t>
            </a:r>
            <a:endParaRPr sz="8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2504275" y="771667"/>
            <a:ext cx="8534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vs. Methadone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6" name="Google Shape;226;p14"/>
          <p:cNvGraphicFramePr/>
          <p:nvPr/>
        </p:nvGraphicFramePr>
        <p:xfrm>
          <a:off x="407269" y="1758827"/>
          <a:ext cx="5332350" cy="3053150"/>
        </p:xfrm>
        <a:graphic>
          <a:graphicData uri="http://schemas.openxmlformats.org/drawingml/2006/table">
            <a:tbl>
              <a:tblPr firstRow="1" bandRow="1">
                <a:noFill/>
                <a:tableStyleId>{F3A08F6A-C1F7-4850-A438-88711653CDAA}</a:tableStyleId>
              </a:tblPr>
              <a:tblGrid>
                <a:gridCol w="533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Buprenorphine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Partial agonist of mu-opioid receptor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 be prescribed for OUD by any practitioner with a DEA license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36–48-hour half life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Ceiling effect limits overdose risk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Less abuse potential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Mild withdrawal symptoms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27" name="Google Shape;227;p14"/>
          <p:cNvGraphicFramePr/>
          <p:nvPr/>
        </p:nvGraphicFramePr>
        <p:xfrm>
          <a:off x="6290138" y="1758827"/>
          <a:ext cx="5494600" cy="3357950"/>
        </p:xfrm>
        <a:graphic>
          <a:graphicData uri="http://schemas.openxmlformats.org/drawingml/2006/table">
            <a:tbl>
              <a:tblPr firstRow="1" bandRow="1">
                <a:noFill/>
                <a:tableStyleId>{F3A08F6A-C1F7-4850-A438-88711653CDAA}</a:tableStyleId>
              </a:tblPr>
              <a:tblGrid>
                <a:gridCol w="549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Methadone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Full agonist of mu-receptor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 only be prescribed/dispensed for OUD at an outpatient treatment facility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24–36-hour half life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protective overdose factors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Greater abuse potential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Moderate to severe protracted withdrawal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/>
          <p:nvPr/>
        </p:nvSpPr>
        <p:spPr>
          <a:xfrm>
            <a:off x="-2365902" y="698564"/>
            <a:ext cx="11300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455307" y="698587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vs. Methadone vs. Naltrexone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6458" y="1537267"/>
            <a:ext cx="5456546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5"/>
          <p:cNvSpPr txBox="1"/>
          <p:nvPr/>
        </p:nvSpPr>
        <p:spPr>
          <a:xfrm>
            <a:off x="37075" y="6545905"/>
            <a:ext cx="609765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https://truthpharm.org/addiction-treatment/medicated-assisted-therapy/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 txBox="1"/>
          <p:nvPr/>
        </p:nvSpPr>
        <p:spPr>
          <a:xfrm>
            <a:off x="950481" y="698570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Suboxone (Buprenorphine + Naloxone)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6"/>
          <p:cNvSpPr txBox="1"/>
          <p:nvPr/>
        </p:nvSpPr>
        <p:spPr>
          <a:xfrm>
            <a:off x="631932" y="1819481"/>
            <a:ext cx="519486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Naloxone has a very low bioavailability when taken sublingually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 such, when Suboxone is taken correctly (as a sublingual tablet or film), only the buprenorphine become active and bioavailable, while the naloxone will remain inactive and not exert a clinical effect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However, if Suboxone is used by other means (IV, intranasal, inhaled), the naloxone is actively absorbed and acts as an antagonist at the receptor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3288" y="1698357"/>
            <a:ext cx="4639693" cy="338328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4" name="Google Shape;244;p16"/>
          <p:cNvSpPr txBox="1"/>
          <p:nvPr/>
        </p:nvSpPr>
        <p:spPr>
          <a:xfrm>
            <a:off x="37075" y="6545905"/>
            <a:ext cx="609765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https://truthpharm.org/addiction-treatment/medicated-assisted-therapy/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1077656" y="698570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Suboxone (Buprenorphine + Naloxone)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622099" y="2018881"/>
            <a:ext cx="4590517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Neither morphine (heroin) or naloxone can displace buprenorphine from the receptor once it is bound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 such, if heroin or other opioids are used when buprenorphine is bound, it will not exert any clinical effect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However, this blockade is dependent upon the dose of buprenorphine, and can be offset by high doses of full opioid agonists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7"/>
          <p:cNvSpPr txBox="1"/>
          <p:nvPr/>
        </p:nvSpPr>
        <p:spPr>
          <a:xfrm>
            <a:off x="37075" y="6545905"/>
            <a:ext cx="609765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https://truthpharm.org/addiction-treatment/medicated-assisted-therapy/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3998" y="2018881"/>
            <a:ext cx="4476740" cy="301752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/>
          <p:nvPr/>
        </p:nvSpPr>
        <p:spPr>
          <a:xfrm>
            <a:off x="2163546" y="731380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Quick Start Guide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8"/>
          <p:cNvPicPr preferRelativeResize="0"/>
          <p:nvPr/>
        </p:nvPicPr>
        <p:blipFill rotWithShape="1">
          <a:blip r:embed="rId3">
            <a:alphaModFix/>
          </a:blip>
          <a:srcRect b="59706"/>
          <a:stretch/>
        </p:blipFill>
        <p:spPr>
          <a:xfrm>
            <a:off x="932434" y="2071353"/>
            <a:ext cx="10763757" cy="32918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/>
          <p:nvPr/>
        </p:nvSpPr>
        <p:spPr>
          <a:xfrm>
            <a:off x="2208946" y="732855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Quick Start Guide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9"/>
          <p:cNvPicPr preferRelativeResize="0"/>
          <p:nvPr/>
        </p:nvPicPr>
        <p:blipFill rotWithShape="1">
          <a:blip r:embed="rId3">
            <a:alphaModFix/>
          </a:blip>
          <a:srcRect t="38586" b="34802"/>
          <a:stretch/>
        </p:blipFill>
        <p:spPr>
          <a:xfrm>
            <a:off x="436723" y="2475271"/>
            <a:ext cx="11318553" cy="228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A1DCDD-3567-D520-6B06-977981A83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>
            <a:extLst>
              <a:ext uri="{FF2B5EF4-FFF2-40B4-BE49-F238E27FC236}">
                <a16:creationId xmlns:a16="http://schemas.microsoft.com/office/drawing/2014/main" id="{20FB5865-6D18-34E1-6F3A-A2DF981F48B2}"/>
              </a:ext>
            </a:extLst>
          </p:cNvPr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>
            <a:extLst>
              <a:ext uri="{FF2B5EF4-FFF2-40B4-BE49-F238E27FC236}">
                <a16:creationId xmlns:a16="http://schemas.microsoft.com/office/drawing/2014/main" id="{5DFE99F3-CDBC-FD2F-93A7-4305F8E1DA94}"/>
              </a:ext>
            </a:extLst>
          </p:cNvPr>
          <p:cNvSpPr txBox="1"/>
          <p:nvPr/>
        </p:nvSpPr>
        <p:spPr>
          <a:xfrm>
            <a:off x="2827694" y="766351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Pharmacology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>
            <a:extLst>
              <a:ext uri="{FF2B5EF4-FFF2-40B4-BE49-F238E27FC236}">
                <a16:creationId xmlns:a16="http://schemas.microsoft.com/office/drawing/2014/main" id="{F82D3860-963A-F8C3-703B-E7A9D68EC84B}"/>
              </a:ext>
            </a:extLst>
          </p:cNvPr>
          <p:cNvSpPr txBox="1"/>
          <p:nvPr/>
        </p:nvSpPr>
        <p:spPr>
          <a:xfrm>
            <a:off x="973392" y="1997839"/>
            <a:ext cx="984209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Complex pharmacology, with mixed agonist and antagonist functions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Unique actions allow for analgesia and management of withdrawal symptoms, while also minimizing side effects and risks of traditional opioids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Schedule III controlled substance, all formulations are long-acting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77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/>
          <p:nvPr/>
        </p:nvSpPr>
        <p:spPr>
          <a:xfrm>
            <a:off x="2263471" y="741930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Quick Start Guide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 t="63970" b="17473"/>
          <a:stretch/>
        </p:blipFill>
        <p:spPr>
          <a:xfrm>
            <a:off x="253057" y="2735419"/>
            <a:ext cx="11685885" cy="16459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/>
          <p:nvPr/>
        </p:nvSpPr>
        <p:spPr>
          <a:xfrm>
            <a:off x="2099946" y="741930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Quick Start Guide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1"/>
          <p:cNvPicPr preferRelativeResize="0"/>
          <p:nvPr/>
        </p:nvPicPr>
        <p:blipFill rotWithShape="1">
          <a:blip r:embed="rId3">
            <a:alphaModFix/>
          </a:blip>
          <a:srcRect t="81476" b="1340"/>
          <a:stretch/>
        </p:blipFill>
        <p:spPr>
          <a:xfrm>
            <a:off x="487248" y="2844630"/>
            <a:ext cx="11217503" cy="14630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2752849" y="764469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Microdosing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2"/>
          <p:cNvSpPr txBox="1"/>
          <p:nvPr/>
        </p:nvSpPr>
        <p:spPr>
          <a:xfrm>
            <a:off x="-1" y="6303212"/>
            <a:ext cx="101488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Aquino, J.P., Parida, S. &amp; Sofuoglu, M. The Pharmacology of Buprenorphine Microinduction for Opioid Use Disorder. Clin Drug Investig 41, 425–436 (2021). https://doi.org/10.1007/s40261-021-01032-7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 txBox="1"/>
          <p:nvPr/>
        </p:nvSpPr>
        <p:spPr>
          <a:xfrm>
            <a:off x="631932" y="1819481"/>
            <a:ext cx="45720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high-binding affinity of buprenorphine to the mu-receptor can cause precipitated withdrawal in patients currently taking full agonist opioids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Traditional guidance requires patients to abstain from full opioid agonists for 24-48 hours and be in moderate withdrawal before initiating buprenorphine for OUD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Microdosing is a novel approach that avoids withdrawal symptoms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163" y="2149471"/>
            <a:ext cx="4922851" cy="28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2994500" y="698564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Microdosing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3"/>
          <p:cNvSpPr txBox="1"/>
          <p:nvPr/>
        </p:nvSpPr>
        <p:spPr>
          <a:xfrm>
            <a:off x="631932" y="1819481"/>
            <a:ext cx="1004946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Process for microdosing: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Initiate low dose of buprenorphine (typically less than 1mg). Patient may continue the use of their full opioid agonist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Gradually increase the buprenorphine (typically over the course of 7 to 14 days) until a therapeutic dose is achieved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Once a therapeutic dose is reached, the full-opioid agonist can be promptly discontinued (no need to taper)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4"/>
          <p:cNvSpPr txBox="1"/>
          <p:nvPr/>
        </p:nvSpPr>
        <p:spPr>
          <a:xfrm>
            <a:off x="2985425" y="762591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Microdosing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269" y="1678074"/>
            <a:ext cx="6770631" cy="475488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1" name="Google Shape;301;p24"/>
          <p:cNvSpPr txBox="1"/>
          <p:nvPr/>
        </p:nvSpPr>
        <p:spPr>
          <a:xfrm>
            <a:off x="100484" y="6477587"/>
            <a:ext cx="72750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Aquino, J.P., Parida, S. &amp; Sofuoglu, M. The Pharmacology of Buprenorphine Microinduction for Opioid Use Disorder. Clin Drug Investig 41, 425–436 (2021). https://doi.org/10.1007/s40261-021-01032-7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5"/>
          <p:cNvSpPr txBox="1"/>
          <p:nvPr/>
        </p:nvSpPr>
        <p:spPr>
          <a:xfrm>
            <a:off x="3049025" y="698564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Microdosing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5"/>
          <p:cNvSpPr txBox="1"/>
          <p:nvPr/>
        </p:nvSpPr>
        <p:spPr>
          <a:xfrm>
            <a:off x="631932" y="1819481"/>
            <a:ext cx="1004946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Sample schedule, patient on a short-acting opioid: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09" name="Google Shape;309;p25"/>
          <p:cNvGraphicFramePr/>
          <p:nvPr/>
        </p:nvGraphicFramePr>
        <p:xfrm>
          <a:off x="1510602" y="2429517"/>
          <a:ext cx="8127975" cy="2966800"/>
        </p:xfrm>
        <a:graphic>
          <a:graphicData uri="http://schemas.openxmlformats.org/drawingml/2006/table">
            <a:tbl>
              <a:tblPr firstRow="1" bandRow="1">
                <a:noFill/>
                <a:tableStyleId>{F3A08F6A-C1F7-4850-A438-88711653CDAA}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Buprenorphine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Opioid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0.5mg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Discontinue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0" name="Google Shape;310;p25"/>
          <p:cNvSpPr txBox="1"/>
          <p:nvPr/>
        </p:nvSpPr>
        <p:spPr>
          <a:xfrm>
            <a:off x="1079749" y="5683107"/>
            <a:ext cx="91538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Following day 7, you may continue to increase the buprenorphine dose by 2-4mg per day until a therapeutic dose is reached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2849175" y="698564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Microdosing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6"/>
          <p:cNvSpPr txBox="1"/>
          <p:nvPr/>
        </p:nvSpPr>
        <p:spPr>
          <a:xfrm>
            <a:off x="8750708" y="2823997"/>
            <a:ext cx="314989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Sample schedule, patient on a long-acting opioid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18" name="Google Shape;318;p26"/>
          <p:cNvGraphicFramePr/>
          <p:nvPr/>
        </p:nvGraphicFramePr>
        <p:xfrm>
          <a:off x="291402" y="1634642"/>
          <a:ext cx="8127975" cy="5056270"/>
        </p:xfrm>
        <a:graphic>
          <a:graphicData uri="http://schemas.openxmlformats.org/drawingml/2006/table">
            <a:tbl>
              <a:tblPr firstRow="1" bandRow="1">
                <a:noFill/>
                <a:tableStyleId>{F3A08F6A-C1F7-4850-A438-88711653CDAA}</a:tableStyleId>
              </a:tblPr>
              <a:tblGrid>
                <a:gridCol w="27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Buprenorphine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Opioid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0.5mg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0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patient is on a short-acting and long-acting, the short-acting may be discontinued here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Maintain dose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12.0mg QD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Discontinue long-acting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2567219" y="698570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for OUD Dosing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7"/>
          <p:cNvSpPr txBox="1"/>
          <p:nvPr/>
        </p:nvSpPr>
        <p:spPr>
          <a:xfrm>
            <a:off x="707920" y="1905506"/>
            <a:ext cx="963561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Buprenorphine daily dose following induction and titration is generally &gt;8mg, with an average daily dose of 12-16mg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FDA approves doses up to 24mg per day, and there is limited evidence on the efficacy of doses above 24mg per 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8"/>
          <p:cNvSpPr txBox="1"/>
          <p:nvPr/>
        </p:nvSpPr>
        <p:spPr>
          <a:xfrm>
            <a:off x="3175819" y="708870"/>
            <a:ext cx="8534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and Surgery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8"/>
          <p:cNvSpPr txBox="1"/>
          <p:nvPr/>
        </p:nvSpPr>
        <p:spPr>
          <a:xfrm>
            <a:off x="5545393" y="1849785"/>
            <a:ext cx="47784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ASA and ASRA published a joint perioperative management guideline for buprenorphine in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Overall, they recommend that buprenorphine is NOT discontinued or tapered during the perioperative period, rather have the patient continue their usual dose without interruption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742" y="1779270"/>
            <a:ext cx="3740688" cy="420624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3175819" y="708870"/>
            <a:ext cx="8534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and Surgery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5545393" y="1849785"/>
            <a:ext cx="47784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ASA and ASRA published a joint perioperative management guideline for buprenorphine in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Overall, they recommend that buprenorphine is NOT discontinued or tapered during the perioperative period, rather have the patient continue their usual dose without interruption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742" y="1779270"/>
            <a:ext cx="3740688" cy="420624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2827694" y="739101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Pharmacology</a:t>
            </a:r>
            <a:b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3426486" y="1567848"/>
            <a:ext cx="984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Binds to all four opioid receptors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3"/>
          <p:cNvGrpSpPr/>
          <p:nvPr/>
        </p:nvGrpSpPr>
        <p:grpSpPr>
          <a:xfrm>
            <a:off x="0" y="2361325"/>
            <a:ext cx="5774858" cy="2802093"/>
            <a:chOff x="-154045" y="473473"/>
            <a:chExt cx="5774858" cy="2802093"/>
          </a:xfrm>
        </p:grpSpPr>
        <p:sp>
          <p:nvSpPr>
            <p:cNvPr id="120" name="Google Shape;120;p3"/>
            <p:cNvSpPr/>
            <p:nvPr/>
          </p:nvSpPr>
          <p:spPr>
            <a:xfrm>
              <a:off x="2745" y="702720"/>
              <a:ext cx="1404517" cy="11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-154045" y="702720"/>
              <a:ext cx="1561307" cy="11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60950" rIns="170675" bIns="609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Mu-opioid receptor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407262" y="473473"/>
              <a:ext cx="280903" cy="1587093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800527" y="473473"/>
              <a:ext cx="3820286" cy="1587093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1800527" y="473473"/>
              <a:ext cx="3820286" cy="158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Acts as a partial agonist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Mediates the rewarding and analgesic effects of opioids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745" y="2146966"/>
              <a:ext cx="1404517" cy="11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-154045" y="2146966"/>
              <a:ext cx="1561307" cy="11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60950" rIns="170675" bIns="609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Delta-opioid receptor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407262" y="2146966"/>
              <a:ext cx="280903" cy="11286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800527" y="2146966"/>
              <a:ext cx="3820286" cy="112860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1800527" y="2146966"/>
              <a:ext cx="3820286" cy="11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Acts as an antagonist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Char char="•"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Mediates mood regulation 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3"/>
          <p:cNvGrpSpPr/>
          <p:nvPr/>
        </p:nvGrpSpPr>
        <p:grpSpPr>
          <a:xfrm>
            <a:off x="6013789" y="2206434"/>
            <a:ext cx="5618068" cy="3312168"/>
            <a:chOff x="2745" y="218435"/>
            <a:chExt cx="5618068" cy="3312168"/>
          </a:xfrm>
        </p:grpSpPr>
        <p:sp>
          <p:nvSpPr>
            <p:cNvPr id="131" name="Google Shape;131;p3"/>
            <p:cNvSpPr/>
            <p:nvPr/>
          </p:nvSpPr>
          <p:spPr>
            <a:xfrm>
              <a:off x="2745" y="428578"/>
              <a:ext cx="1404517" cy="103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2745" y="428578"/>
              <a:ext cx="1404517" cy="103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55875" rIns="156450" bIns="558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Kappa-opioid receptor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407262" y="218435"/>
              <a:ext cx="280903" cy="1454835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800527" y="218435"/>
              <a:ext cx="3820286" cy="1454835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1800527" y="218435"/>
              <a:ext cx="3820286" cy="1454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Acts as an antagonist 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Mediates analgesic, dysphoric, and psychotomimetic effects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745" y="2124262"/>
              <a:ext cx="1404517" cy="103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2745" y="2124262"/>
              <a:ext cx="1404517" cy="103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55875" rIns="156450" bIns="558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Opioid receptor-like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407262" y="1752471"/>
              <a:ext cx="280903" cy="1778132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800527" y="1752471"/>
              <a:ext cx="3820286" cy="1778132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800527" y="1752471"/>
              <a:ext cx="3820286" cy="1778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Acts as an agonist (with lower affinity)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Mediates the rewarding and analgesic effects of opioids (similar to mu receptor)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3175819" y="708870"/>
            <a:ext cx="8534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and Surgery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481782" y="1849785"/>
            <a:ext cx="7334864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Despite these guidelines, a 2022 survey noted that only 36% of institutions reported an established protocol for perioperative management of buprenorphine, with significant discrepancy in how buprenorphine is managed for surgeries with moderate to severe pain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Patients with OUD may fear receiving adequate pain relief, experiencing opioid withdrawals, and relapsing if MAT is tapered or discontinued during the perioperative period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9" name="Google Shape;34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6872" y="2579431"/>
            <a:ext cx="4076820" cy="237744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/>
          <p:nvPr/>
        </p:nvSpPr>
        <p:spPr>
          <a:xfrm>
            <a:off x="-2365902" y="698564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1"/>
          <p:cNvSpPr txBox="1"/>
          <p:nvPr/>
        </p:nvSpPr>
        <p:spPr>
          <a:xfrm>
            <a:off x="1475431" y="731341"/>
            <a:ext cx="8534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and Polysubstance Use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1"/>
          <p:cNvSpPr txBox="1"/>
          <p:nvPr/>
        </p:nvSpPr>
        <p:spPr>
          <a:xfrm>
            <a:off x="984737" y="2116336"/>
            <a:ext cx="9515789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American Society of Addiction Medicine (ASAM) Practice Guidelines state the following regarding MAT for OUD: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use of marijuana, stimulants, or other addictive drugs should not be a reason to suspend OUD treatment. However, evidence demonstrates that patients who are actively using substances during OUD treatment have a poorer prognosis.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However, the use of alcohol, benzodiazepines, and other sedative hypnotics may be a reason to suspend MAT treatment due to safety concerns related to respiratory depression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 txBox="1">
            <a:spLocks noGrp="1"/>
          </p:cNvSpPr>
          <p:nvPr>
            <p:ph type="title"/>
          </p:nvPr>
        </p:nvSpPr>
        <p:spPr>
          <a:xfrm>
            <a:off x="5817489" y="764285"/>
            <a:ext cx="7455992" cy="90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b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2"/>
          <p:cNvSpPr txBox="1">
            <a:spLocks noGrp="1"/>
          </p:cNvSpPr>
          <p:nvPr>
            <p:ph type="body" idx="1"/>
          </p:nvPr>
        </p:nvSpPr>
        <p:spPr>
          <a:xfrm>
            <a:off x="941696" y="1669663"/>
            <a:ext cx="107609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2"/>
          <p:cNvSpPr txBox="1"/>
          <p:nvPr/>
        </p:nvSpPr>
        <p:spPr>
          <a:xfrm>
            <a:off x="384675" y="2153584"/>
            <a:ext cx="1086562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2"/>
          <p:cNvSpPr txBox="1"/>
          <p:nvPr/>
        </p:nvSpPr>
        <p:spPr>
          <a:xfrm>
            <a:off x="1578804" y="3005920"/>
            <a:ext cx="83322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Paul Lynch, MD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Montserrat"/>
                <a:sym typeface="Montserrat"/>
              </a:rPr>
              <a:t>Founder and CEO, US Pain Care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Email: LynchMD@gmail.com</a:t>
            </a:r>
            <a:endParaRPr sz="2400" b="0" i="0" u="none" strike="noStrike" cap="none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Cell: 480-310-3878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172869" y="748201"/>
            <a:ext cx="8534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Buprenorphine Formulations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54" y="1711790"/>
            <a:ext cx="8718156" cy="48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9242322" y="2785813"/>
            <a:ext cx="277957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FDA approved indications: opioid detoxification, treatment of opioid use disorder, and pain management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005995" y="738844"/>
            <a:ext cx="853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Treatment Regulations for Buprenorphine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609599" y="1839242"/>
            <a:ext cx="99630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Consolidated Appropriations Act of 2023 fully repealed all DATA waiver (also known as the X-waiver) requirements, including the patient limits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Now, all providers with a DEA license can prescribe buprenorphine for the treatment of OUD to an unlimited number of patients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did separately add the need for providers to complete a total of 8 hours of training on opioid or other substance use disorders when renewing or newly applying for DEA registration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2978011" y="771667"/>
            <a:ext cx="8534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Criteria for Diagnosing OUD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46580"/>
          <a:stretch/>
        </p:blipFill>
        <p:spPr>
          <a:xfrm>
            <a:off x="937204" y="1649735"/>
            <a:ext cx="8251668" cy="48463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2978011" y="771667"/>
            <a:ext cx="8534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Criteria for Diagnosing OUD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t="53228"/>
          <a:stretch/>
        </p:blipFill>
        <p:spPr>
          <a:xfrm>
            <a:off x="1247534" y="1861755"/>
            <a:ext cx="8357630" cy="42976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2978011" y="771667"/>
            <a:ext cx="8534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Criteria for Diagnosing OUD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891" y="2583906"/>
            <a:ext cx="10004446" cy="19202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/>
        </p:nvSpPr>
        <p:spPr>
          <a:xfrm>
            <a:off x="484731" y="698565"/>
            <a:ext cx="11300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87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3349849" y="748202"/>
            <a:ext cx="85344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Ceiling Effect</a:t>
            </a:r>
            <a:b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7187379" y="2453300"/>
            <a:ext cx="5083277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Traditional opioids have a dose-dependent respiratory depression response, with apnea at high doses. Buprenorphine has a plateau effect, with research noting single doses of buprenorphine up to 70 times the recommended analgesic dose are well tolerated by human subjects.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093" y="1720678"/>
            <a:ext cx="6706824" cy="438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1587</Words>
  <Application>Microsoft Office PowerPoint</Application>
  <PresentationFormat>Widescreen</PresentationFormat>
  <Paragraphs>226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Lato</vt:lpstr>
      <vt:lpstr>Cambria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Krista Gates</dc:creator>
  <cp:lastModifiedBy>Krista Gates</cp:lastModifiedBy>
  <cp:revision>4</cp:revision>
  <dcterms:created xsi:type="dcterms:W3CDTF">2020-10-22T20:45:41Z</dcterms:created>
  <dcterms:modified xsi:type="dcterms:W3CDTF">2025-09-29T19:04:55Z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0x010100D29D2243E8D70742AD56DE6889D65792</vt:lpwstr>
  </property>
</Properties>
</file>